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3" d="100"/>
          <a:sy n="123" d="100"/>
        </p:scale>
        <p:origin x="512" y="18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25/09/2025</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78603"/>
            <a:ext cx="12192001" cy="228029"/>
          </a:xfrm>
          <a:prstGeom prst="rect">
            <a:avLst/>
          </a:prstGeom>
          <a:solidFill>
            <a:schemeClr val="accent1"/>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8" name="Picture 7" descr="CoM new.jpg">
            <a:extLst>
              <a:ext uri="{FF2B5EF4-FFF2-40B4-BE49-F238E27FC236}">
                <a16:creationId xmlns:a16="http://schemas.microsoft.com/office/drawing/2014/main" id="{CA1A8323-4ADE-4BE5-B7CC-3ABBBDEC976A}"/>
              </a:ext>
            </a:extLst>
          </p:cNvPr>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116188" y="365126"/>
            <a:ext cx="750719" cy="893832"/>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nimble.org/manual/cha-welcome-nimble.html" TargetMode="External"/><Relationship Id="rId2" Type="http://schemas.openxmlformats.org/officeDocument/2006/relationships/hyperlink" Target="https://r-nimble.org/" TargetMode="External"/><Relationship Id="rId1" Type="http://schemas.openxmlformats.org/officeDocument/2006/relationships/slideLayout" Target="../slideLayouts/slideLayout2.xml"/><Relationship Id="rId5" Type="http://schemas.openxmlformats.org/officeDocument/2006/relationships/hyperlink" Target="https://github.com/nimble-training" TargetMode="External"/><Relationship Id="rId4" Type="http://schemas.openxmlformats.org/officeDocument/2006/relationships/hyperlink" Target="https://r-nimble.org/NimbleCheatShee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buNone/>
            </a:pPr>
            <a:r>
              <a:t>STA623 Bayesian Data Analysis</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r>
              <a:t>Session 5: Markov Chain Monte Carlo (cont’d)</a:t>
            </a:r>
            <a:br/>
            <a:br/>
            <a:r>
              <a:t>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t>2025-09-26</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a:latin typeface="Courier"/>
              </a:rPr>
              <a:t>NIMBLE</a:t>
            </a:r>
            <a:r>
              <a:t> is well documented with the primary source for documentation and tutorials being the </a:t>
            </a:r>
            <a:r>
              <a:rPr>
                <a:latin typeface="Courier"/>
              </a:rPr>
              <a:t>NIMBLE</a:t>
            </a:r>
            <a:r>
              <a:t> website:</a:t>
            </a:r>
          </a:p>
          <a:p>
            <a:pPr marL="0" lvl="0" indent="0">
              <a:buNone/>
            </a:pPr>
            <a:r>
              <a:rPr>
                <a:hlinkClick r:id="rId2"/>
              </a:rPr>
              <a:t>https://r-nimble.org/</a:t>
            </a:r>
          </a:p>
          <a:p>
            <a:pPr marL="0" lvl="0" indent="0">
              <a:buNone/>
            </a:pPr>
            <a:r>
              <a:t>Specifically, this website has the following resources:</a:t>
            </a:r>
          </a:p>
          <a:p>
            <a:pPr lvl="0"/>
            <a:r>
              <a:t>A comprehensive tutorial: </a:t>
            </a:r>
            <a:r>
              <a:rPr>
                <a:hlinkClick r:id="rId3"/>
              </a:rPr>
              <a:t>https://r-nimble.org/manual/cha-welcome-nimble.html</a:t>
            </a:r>
          </a:p>
          <a:p>
            <a:pPr lvl="0"/>
            <a:r>
              <a:t>A cheatsheet for quick reference: </a:t>
            </a:r>
            <a:r>
              <a:rPr>
                <a:hlinkClick r:id="rId4"/>
              </a:rPr>
              <a:t>https://r-nimble.org/NimbleCheatSheet.pdf</a:t>
            </a:r>
          </a:p>
          <a:p>
            <a:pPr marL="0" lvl="0" indent="0">
              <a:buNone/>
            </a:pPr>
            <a:r>
              <a:t>Many additional training materials are hosted on GitHub: </a:t>
            </a:r>
            <a:r>
              <a:rPr>
                <a:hlinkClick r:id="rId5"/>
              </a:rPr>
              <a:t>https://github.com/nimble-training</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 code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Note that </a:t>
            </a:r>
            <a:r>
              <a:rPr>
                <a:latin typeface="Courier"/>
              </a:rPr>
              <a:t>NIMBLE</a:t>
            </a:r>
            <a:r>
              <a:t> coding syntax is very similar to </a:t>
            </a:r>
            <a:r>
              <a:rPr>
                <a:latin typeface="Courier"/>
              </a:rPr>
              <a:t>R</a:t>
            </a:r>
            <a:r>
              <a:t> syntax but with some differences, particularly for specifying distribution functions For example the normal distribution takes the mean and </a:t>
            </a:r>
            <a:r>
              <a:rPr b="1"/>
              <a:t>precision not standard deviation</a:t>
            </a:r>
            <a:r>
              <a:t> as default parameterisation (recall thatbif </a:t>
            </a:r>
            <a14:m xmlns:a14="http://schemas.microsoft.com/office/drawing/2010/main">
              <m:oMath xmlns:m="http://schemas.openxmlformats.org/officeDocument/2006/math">
                <m:r>
                  <a:rPr>
                    <a:latin typeface="Cambria Math" panose="02040503050406030204" pitchFamily="18" charset="0"/>
                  </a:rPr>
                  <m:t>𝜏</m:t>
                </m:r>
              </m:oMath>
            </a14:m>
            <a:r>
              <a:t> is the precision and </a:t>
            </a:r>
            <a14:m xmlns:a14="http://schemas.microsoft.com/office/drawing/2010/main">
              <m:oMath xmlns:m="http://schemas.openxmlformats.org/officeDocument/2006/math">
                <m:r>
                  <a:rPr>
                    <a:latin typeface="Cambria Math" panose="02040503050406030204" pitchFamily="18" charset="0"/>
                  </a:rPr>
                  <m:t>𝜎</m:t>
                </m:r>
              </m:oMath>
            </a14:m>
            <a:r>
              <a:t> the standard deviation of a normal distribution, then </a:t>
            </a:r>
            <a14:m xmlns:a14="http://schemas.microsoft.com/office/drawing/2010/main">
              <m:oMath xmlns:m="http://schemas.openxmlformats.org/officeDocument/2006/math">
                <m:r>
                  <a:rPr>
                    <a:latin typeface="Cambria Math" panose="02040503050406030204" pitchFamily="18" charset="0"/>
                  </a:rPr>
                  <m:t>𝜏</m:t>
                </m:r>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t>).</a:t>
            </a:r>
          </a:p>
          <a:p>
            <a:pPr marL="0" lvl="0" indent="0">
              <a:buNone/>
            </a:pPr>
            <a:r>
              <a:t>However, unlike other </a:t>
            </a:r>
            <a:r>
              <a:rPr>
                <a:latin typeface="Courier"/>
              </a:rPr>
              <a:t>BUGS</a:t>
            </a:r>
            <a:r>
              <a:t>-based languages, </a:t>
            </a:r>
            <a:r>
              <a:rPr>
                <a:latin typeface="Courier"/>
              </a:rPr>
              <a:t>NIMBLE</a:t>
            </a:r>
            <a:r>
              <a:t> has made efforts to allow alternative, </a:t>
            </a:r>
            <a:r>
              <a:rPr>
                <a:latin typeface="Courier"/>
              </a:rPr>
              <a:t>R</a:t>
            </a:r>
            <a:r>
              <a:t>-like paramterisations: for example </a:t>
            </a:r>
            <a:r>
              <a:rPr>
                <a:latin typeface="Courier"/>
              </a:rPr>
              <a:t>dnorm(0,0.01)</a:t>
            </a:r>
            <a:r>
              <a:t> and </a:t>
            </a:r>
            <a:r>
              <a:rPr>
                <a:latin typeface="Courier"/>
              </a:rPr>
              <a:t>dnorm(0,sd=10)</a:t>
            </a:r>
            <a:r>
              <a:t> are equivalent.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Fitting a </a:t>
            </a:r>
            <a:r>
              <a:rPr>
                <a:latin typeface="Courier"/>
              </a:rPr>
              <a:t>NIMBLE</a:t>
            </a:r>
            <a:r>
              <a:t> model in </a:t>
            </a:r>
            <a:r>
              <a:rPr>
                <a:latin typeface="Courier"/>
              </a:rPr>
              <a:t>R</a:t>
            </a:r>
            <a:r>
              <a:t> requires 3 things: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14:m xmlns:a14="http://schemas.microsoft.com/office/drawing/2010/main">
              <m:oMath xmlns:m="http://schemas.openxmlformats.org/officeDocument/2006/math">
                <m:r>
                  <a:rPr>
                    <a:latin typeface="Cambria Math" panose="02040503050406030204" pitchFamily="18" charset="0"/>
                  </a:rPr>
                  <m:t> </m:t>
                </m:r>
              </m:oMath>
            </a14:m>
            <a:r>
              <a:t> Dataset.</a:t>
            </a:r>
          </a:p>
          <a:p>
            <a:pPr marL="457200" lvl="0" indent="-457200">
              <a:buAutoNum type="arabicPeriod"/>
            </a:pPr>
            <a14:m xmlns:a14="http://schemas.microsoft.com/office/drawing/2010/main">
              <m:oMath xmlns:m="http://schemas.openxmlformats.org/officeDocument/2006/math">
                <m:r>
                  <a:rPr>
                    <a:latin typeface="Cambria Math" panose="02040503050406030204" pitchFamily="18" charset="0"/>
                  </a:rPr>
                  <m:t> </m:t>
                </m:r>
              </m:oMath>
            </a14:m>
            <a:r>
              <a:t> </a:t>
            </a:r>
            <a:r>
              <a:rPr>
                <a:latin typeface="Courier"/>
              </a:rPr>
              <a:t>NIMBLE</a:t>
            </a:r>
            <a:r>
              <a:t> model code.</a:t>
            </a:r>
          </a:p>
          <a:p>
            <a:pPr marL="457200" lvl="0" indent="-457200">
              <a:buAutoNum type="arabicPeriod"/>
            </a:pPr>
            <a14:m xmlns:a14="http://schemas.microsoft.com/office/drawing/2010/main">
              <m:oMath xmlns:m="http://schemas.openxmlformats.org/officeDocument/2006/math">
                <m:r>
                  <a:rPr>
                    <a:latin typeface="Cambria Math" panose="02040503050406030204" pitchFamily="18" charset="0"/>
                  </a:rPr>
                  <m:t> </m:t>
                </m:r>
              </m:oMath>
            </a14:m>
            <a:r>
              <a:t> </a:t>
            </a:r>
            <a:r>
              <a:rPr>
                <a:latin typeface="Courier"/>
              </a:rPr>
              <a:t>R</a:t>
            </a:r>
            <a:r>
              <a:t> script to pre-process the data, hold the </a:t>
            </a:r>
            <a:r>
              <a:rPr>
                <a:latin typeface="Courier"/>
              </a:rPr>
              <a:t>NIMBLE</a:t>
            </a:r>
            <a:r>
              <a:t> model code, build and run the model using </a:t>
            </a:r>
            <a:r>
              <a:rPr>
                <a:latin typeface="Courier"/>
              </a:rPr>
              <a:t>NIMBLE</a:t>
            </a:r>
            <a:r>
              <a:t>, process the resulting samples from the posterior density.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Example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Fit the model from Practical 3, Exercise 2 using </a:t>
            </a:r>
            <a:r>
              <a:rPr>
                <a:latin typeface="Courier"/>
              </a:rPr>
              <a:t>NIMBLE</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Inspect the trace plot and plot the posterior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Compute the posterior mean and the quantile-based 95% Bayesian confidence interval.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20000"/>
          </a:bodyPr>
          <a:lstStyle/>
          <a:p>
            <a:pPr marL="0" lvl="0" indent="0">
              <a:buNone/>
            </a:pPr>
            <a:r>
              <a:rPr dirty="0"/>
              <a:t>First we need to specify the model using </a:t>
            </a:r>
            <a:r>
              <a:rPr dirty="0">
                <a:latin typeface="Courier"/>
              </a:rPr>
              <a:t>NIMBLE</a:t>
            </a:r>
            <a:r>
              <a:rPr dirty="0"/>
              <a:t> / </a:t>
            </a:r>
            <a:r>
              <a:rPr dirty="0">
                <a:latin typeface="Courier"/>
              </a:rPr>
              <a:t>BUGS</a:t>
            </a:r>
            <a:r>
              <a:rPr dirty="0"/>
              <a:t> code. In </a:t>
            </a:r>
            <a:r>
              <a:rPr dirty="0">
                <a:latin typeface="Courier"/>
              </a:rPr>
              <a:t>R</a:t>
            </a:r>
            <a:r>
              <a:rPr dirty="0"/>
              <a:t>, load the </a:t>
            </a:r>
            <a:r>
              <a:rPr dirty="0">
                <a:latin typeface="Courier"/>
              </a:rPr>
              <a:t>nimble</a:t>
            </a:r>
            <a:r>
              <a:rPr dirty="0"/>
              <a:t> package and use the function </a:t>
            </a:r>
            <a:r>
              <a:rPr dirty="0" err="1">
                <a:latin typeface="Courier"/>
              </a:rPr>
              <a:t>nimbleCode</a:t>
            </a:r>
            <a:r>
              <a:rPr dirty="0">
                <a:latin typeface="Courier"/>
              </a:rPr>
              <a:t>()</a:t>
            </a:r>
            <a:r>
              <a:rPr dirty="0"/>
              <a:t> for this:</a:t>
            </a:r>
          </a:p>
          <a:p>
            <a:pPr lvl="0" indent="0">
              <a:buNone/>
            </a:pPr>
            <a:r>
              <a:rPr dirty="0">
                <a:solidFill>
                  <a:srgbClr val="4758AB"/>
                </a:solidFill>
                <a:latin typeface="Courier"/>
              </a:rPr>
              <a:t>library</a:t>
            </a:r>
            <a:r>
              <a:rPr dirty="0">
                <a:solidFill>
                  <a:srgbClr val="003B4F"/>
                </a:solidFill>
                <a:latin typeface="Courier"/>
              </a:rPr>
              <a:t>(nimble)</a:t>
            </a:r>
            <a:br>
              <a:rPr dirty="0"/>
            </a:br>
            <a:br>
              <a:rPr dirty="0"/>
            </a:br>
            <a:r>
              <a:rPr dirty="0" err="1">
                <a:solidFill>
                  <a:srgbClr val="003B4F"/>
                </a:solidFill>
                <a:latin typeface="Courier"/>
              </a:rPr>
              <a:t>modCode</a:t>
            </a:r>
            <a:r>
              <a:rPr dirty="0">
                <a:solidFill>
                  <a:srgbClr val="003B4F"/>
                </a:solidFill>
                <a:latin typeface="Courier"/>
              </a:rPr>
              <a:t>&lt;-</a:t>
            </a:r>
            <a:r>
              <a:rPr dirty="0" err="1">
                <a:solidFill>
                  <a:srgbClr val="4758AB"/>
                </a:solidFill>
                <a:latin typeface="Courier"/>
              </a:rPr>
              <a:t>nimbleCode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    </a:t>
            </a:r>
            <a:r>
              <a:rPr dirty="0">
                <a:solidFill>
                  <a:srgbClr val="5E5E5E"/>
                </a:solidFill>
                <a:latin typeface="Courier"/>
              </a:rPr>
              <a:t># sampling model</a:t>
            </a:r>
            <a:br>
              <a:rPr dirty="0"/>
            </a:br>
            <a:r>
              <a:rPr dirty="0">
                <a:solidFill>
                  <a:srgbClr val="003B4F"/>
                </a:solidFill>
                <a:latin typeface="Courier"/>
              </a:rPr>
              <a:t>    </a:t>
            </a:r>
            <a:r>
              <a:rPr b="1" dirty="0">
                <a:solidFill>
                  <a:srgbClr val="003B4F"/>
                </a:solidFill>
                <a:latin typeface="Courier"/>
              </a:rPr>
              <a:t>for</a:t>
            </a:r>
            <a:r>
              <a:rPr dirty="0">
                <a:solidFill>
                  <a:srgbClr val="003B4F"/>
                </a:solidFill>
                <a:latin typeface="Courier"/>
              </a:rPr>
              <a:t>(</a:t>
            </a:r>
            <a:r>
              <a:rPr dirty="0" err="1">
                <a:solidFill>
                  <a:srgbClr val="003B4F"/>
                </a:solidFill>
                <a:latin typeface="Courier"/>
              </a:rPr>
              <a:t>i</a:t>
            </a:r>
            <a:r>
              <a:rPr dirty="0">
                <a:solidFill>
                  <a:srgbClr val="003B4F"/>
                </a:solidFill>
                <a:latin typeface="Courier"/>
              </a:rPr>
              <a:t> </a:t>
            </a:r>
            <a:r>
              <a:rPr b="1" dirty="0">
                <a:solidFill>
                  <a:srgbClr val="003B4F"/>
                </a:solidFill>
                <a:latin typeface="Courier"/>
              </a:rPr>
              <a:t>in</a:t>
            </a:r>
            <a:r>
              <a:rPr dirty="0">
                <a:solidFill>
                  <a:srgbClr val="003B4F"/>
                </a:solidFill>
                <a:latin typeface="Courier"/>
              </a:rPr>
              <a:t> </a:t>
            </a:r>
            <a:r>
              <a:rPr dirty="0">
                <a:solidFill>
                  <a:srgbClr val="AD0000"/>
                </a:solidFill>
                <a:latin typeface="Courier"/>
              </a:rPr>
              <a:t>1</a:t>
            </a:r>
            <a:r>
              <a:rPr dirty="0">
                <a:solidFill>
                  <a:srgbClr val="5E5E5E"/>
                </a:solidFill>
                <a:latin typeface="Courier"/>
              </a:rPr>
              <a:t>:</a:t>
            </a:r>
            <a:r>
              <a:rPr dirty="0">
                <a:solidFill>
                  <a:srgbClr val="003B4F"/>
                </a:solidFill>
                <a:latin typeface="Courier"/>
              </a:rPr>
              <a:t>N){</a:t>
            </a:r>
            <a:br>
              <a:rPr dirty="0"/>
            </a:br>
            <a:r>
              <a:rPr dirty="0">
                <a:solidFill>
                  <a:srgbClr val="003B4F"/>
                </a:solidFill>
                <a:latin typeface="Courier"/>
              </a:rPr>
              <a:t>      y[</a:t>
            </a:r>
            <a:r>
              <a:rPr dirty="0" err="1">
                <a:solidFill>
                  <a:srgbClr val="003B4F"/>
                </a:solidFill>
                <a:latin typeface="Courier"/>
              </a:rPr>
              <a:t>i</a:t>
            </a:r>
            <a:r>
              <a:rPr dirty="0">
                <a:solidFill>
                  <a:srgbClr val="003B4F"/>
                </a:solidFill>
                <a:latin typeface="Courier"/>
              </a:rPr>
              <a:t>]</a:t>
            </a:r>
            <a:r>
              <a:rPr dirty="0">
                <a:solidFill>
                  <a:srgbClr val="5E5E5E"/>
                </a:solidFill>
                <a:latin typeface="Courier"/>
              </a:rPr>
              <a:t>~</a:t>
            </a:r>
            <a:r>
              <a:rPr dirty="0" err="1">
                <a:solidFill>
                  <a:srgbClr val="4758AB"/>
                </a:solidFill>
                <a:latin typeface="Courier"/>
              </a:rPr>
              <a:t>dbern</a:t>
            </a:r>
            <a:r>
              <a:rPr dirty="0">
                <a:solidFill>
                  <a:srgbClr val="003B4F"/>
                </a:solidFill>
                <a:latin typeface="Courier"/>
              </a:rPr>
              <a:t>(pi)</a:t>
            </a:r>
            <a:br>
              <a:rPr dirty="0"/>
            </a:br>
            <a:r>
              <a:rPr dirty="0">
                <a:solidFill>
                  <a:srgbClr val="003B4F"/>
                </a:solidFill>
                <a:latin typeface="Courier"/>
              </a:rPr>
              <a:t>    }</a:t>
            </a:r>
            <a:br>
              <a:rPr dirty="0"/>
            </a:br>
            <a:r>
              <a:rPr dirty="0">
                <a:solidFill>
                  <a:srgbClr val="003B4F"/>
                </a:solidFill>
                <a:latin typeface="Courier"/>
              </a:rPr>
              <a:t>    </a:t>
            </a:r>
            <a:br>
              <a:rPr dirty="0"/>
            </a:br>
            <a:r>
              <a:rPr dirty="0">
                <a:solidFill>
                  <a:srgbClr val="003B4F"/>
                </a:solidFill>
                <a:latin typeface="Courier"/>
              </a:rPr>
              <a:t>    </a:t>
            </a:r>
            <a:r>
              <a:rPr dirty="0">
                <a:solidFill>
                  <a:srgbClr val="5E5E5E"/>
                </a:solidFill>
                <a:latin typeface="Courier"/>
              </a:rPr>
              <a:t># prior</a:t>
            </a:r>
            <a:br>
              <a:rPr dirty="0"/>
            </a:br>
            <a:r>
              <a:rPr dirty="0">
                <a:solidFill>
                  <a:srgbClr val="003B4F"/>
                </a:solidFill>
                <a:latin typeface="Courier"/>
              </a:rPr>
              <a:t>    </a:t>
            </a:r>
            <a:r>
              <a:rPr dirty="0" err="1">
                <a:solidFill>
                  <a:srgbClr val="003B4F"/>
                </a:solidFill>
                <a:latin typeface="Courier"/>
              </a:rPr>
              <a:t>pi</a:t>
            </a:r>
            <a:r>
              <a:rPr dirty="0" err="1">
                <a:solidFill>
                  <a:srgbClr val="5E5E5E"/>
                </a:solidFill>
                <a:latin typeface="Courier"/>
              </a:rPr>
              <a:t>~</a:t>
            </a:r>
            <a:r>
              <a:rPr dirty="0" err="1">
                <a:solidFill>
                  <a:srgbClr val="4758AB"/>
                </a:solidFill>
                <a:latin typeface="Courier"/>
              </a:rPr>
              <a:t>dbeta</a:t>
            </a:r>
            <a:r>
              <a:rPr dirty="0">
                <a:solidFill>
                  <a:srgbClr val="003B4F"/>
                </a:solidFill>
                <a:latin typeface="Courier"/>
              </a:rPr>
              <a:t>(</a:t>
            </a:r>
            <a:r>
              <a:rPr dirty="0">
                <a:solidFill>
                  <a:srgbClr val="AD0000"/>
                </a:solidFill>
                <a:latin typeface="Courier"/>
              </a:rPr>
              <a:t>2</a:t>
            </a:r>
            <a:r>
              <a:rPr dirty="0">
                <a:solidFill>
                  <a:srgbClr val="003B4F"/>
                </a:solidFill>
                <a:latin typeface="Courier"/>
              </a:rPr>
              <a:t>,</a:t>
            </a:r>
            <a:r>
              <a:rPr dirty="0">
                <a:solidFill>
                  <a:srgbClr val="AD0000"/>
                </a:solidFill>
                <a:latin typeface="Courier"/>
              </a:rPr>
              <a:t>3</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a:p>
            <a:pPr marL="0" lvl="0" indent="0">
              <a:buNone/>
            </a:pPr>
            <a:r>
              <a:rPr dirty="0"/>
              <a:t>This specifies the model. Now we need to fit this model using MCMC.</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a:xfrm>
                <a:off x="838200" y="1690688"/>
                <a:ext cx="10515600" cy="5167312"/>
              </a:xfrm>
            </p:spPr>
            <p:txBody>
              <a:bodyPr>
                <a:normAutofit fontScale="55000" lnSpcReduction="20000"/>
              </a:bodyPr>
              <a:lstStyle/>
              <a:p>
                <a:pPr marL="0" lvl="0" indent="0">
                  <a:buNone/>
                </a:pPr>
                <a:r>
                  <a:rPr dirty="0"/>
                  <a:t>Below is a one-line </a:t>
                </a:r>
                <a:r>
                  <a:rPr dirty="0" err="1"/>
                  <a:t>invokation</a:t>
                </a:r>
                <a:r>
                  <a:rPr dirty="0"/>
                  <a:t> in NIMBLE MCMC invocation. Please note that that </a:t>
                </a:r>
                <a:r>
                  <a:rPr dirty="0">
                    <a:latin typeface="Courier"/>
                  </a:rPr>
                  <a:t>niter</a:t>
                </a:r>
                <a:r>
                  <a:rPr dirty="0"/>
                  <a:t> - </a:t>
                </a:r>
                <a:r>
                  <a:rPr dirty="0" err="1">
                    <a:latin typeface="Courier"/>
                  </a:rPr>
                  <a:t>nburnin</a:t>
                </a:r>
                <a:r>
                  <a:rPr dirty="0"/>
                  <a:t> is the number of posterior samples per chain.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dirty="0" err="1">
                    <a:solidFill>
                      <a:srgbClr val="003B4F"/>
                    </a:solidFill>
                    <a:latin typeface="Courier"/>
                  </a:rPr>
                  <a:t>parsPosterior</a:t>
                </a:r>
                <a:r>
                  <a:rPr dirty="0">
                    <a:solidFill>
                      <a:srgbClr val="003B4F"/>
                    </a:solidFill>
                    <a:latin typeface="Courier"/>
                  </a:rPr>
                  <a:t>&lt;-</a:t>
                </a:r>
                <a:r>
                  <a:rPr dirty="0" err="1">
                    <a:solidFill>
                      <a:srgbClr val="4758AB"/>
                    </a:solidFill>
                    <a:latin typeface="Courier"/>
                  </a:rPr>
                  <a:t>nimbleMCMC</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code=</a:t>
                </a:r>
                <a:r>
                  <a:rPr dirty="0" err="1">
                    <a:solidFill>
                      <a:srgbClr val="003B4F"/>
                    </a:solidFill>
                    <a:latin typeface="Courier"/>
                  </a:rPr>
                  <a:t>modCode</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specifies the model code</a:t>
                </a:r>
                <a:br>
                  <a:rPr dirty="0"/>
                </a:br>
                <a:r>
                  <a:rPr dirty="0">
                    <a:solidFill>
                      <a:srgbClr val="003B4F"/>
                    </a:solidFill>
                    <a:latin typeface="Courier"/>
                  </a:rPr>
                  <a:t>  </a:t>
                </a:r>
                <a:r>
                  <a:rPr dirty="0">
                    <a:solidFill>
                      <a:srgbClr val="657422"/>
                    </a:solidFill>
                    <a:latin typeface="Courier"/>
                  </a:rPr>
                  <a:t>constants=</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N=</a:t>
                </a:r>
                <a:r>
                  <a:rPr dirty="0">
                    <a:solidFill>
                      <a:srgbClr val="AD0000"/>
                    </a:solidFill>
                    <a:latin typeface="Courier"/>
                  </a:rPr>
                  <a:t>25</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lists all constants</a:t>
                </a:r>
                <a:br>
                  <a:rPr dirty="0"/>
                </a:br>
                <a:r>
                  <a:rPr dirty="0">
                    <a:solidFill>
                      <a:srgbClr val="003B4F"/>
                    </a:solidFill>
                    <a:latin typeface="Courier"/>
                  </a:rPr>
                  <a:t>  </a:t>
                </a:r>
                <a:r>
                  <a:rPr dirty="0">
                    <a:solidFill>
                      <a:srgbClr val="657422"/>
                    </a:solidFill>
                    <a:latin typeface="Courier"/>
                  </a:rPr>
                  <a:t>data=</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y=</a:t>
                </a:r>
                <a:r>
                  <a:rPr dirty="0">
                    <a:solidFill>
                      <a:srgbClr val="4758AB"/>
                    </a:solidFill>
                    <a:latin typeface="Courier"/>
                  </a:rPr>
                  <a:t>c</a:t>
                </a:r>
                <a:r>
                  <a:rPr dirty="0">
                    <a:solidFill>
                      <a:srgbClr val="003B4F"/>
                    </a:solidFill>
                    <a:latin typeface="Courier"/>
                  </a:rPr>
                  <a:t>(</a:t>
                </a:r>
                <a:r>
                  <a:rPr dirty="0">
                    <a:solidFill>
                      <a:srgbClr val="4758AB"/>
                    </a:solidFill>
                    <a:latin typeface="Courier"/>
                  </a:rPr>
                  <a:t>rep</a:t>
                </a:r>
                <a:r>
                  <a:rPr dirty="0">
                    <a:solidFill>
                      <a:srgbClr val="003B4F"/>
                    </a:solidFill>
                    <a:latin typeface="Courier"/>
                  </a:rPr>
                  <a:t>(</a:t>
                </a:r>
                <a:r>
                  <a:rPr dirty="0">
                    <a:solidFill>
                      <a:srgbClr val="AD0000"/>
                    </a:solidFill>
                    <a:latin typeface="Courier"/>
                  </a:rPr>
                  <a:t>1</a:t>
                </a:r>
                <a:r>
                  <a:rPr dirty="0">
                    <a:solidFill>
                      <a:srgbClr val="003B4F"/>
                    </a:solidFill>
                    <a:latin typeface="Courier"/>
                  </a:rPr>
                  <a:t>,</a:t>
                </a:r>
                <a:r>
                  <a:rPr dirty="0">
                    <a:solidFill>
                      <a:srgbClr val="AD0000"/>
                    </a:solidFill>
                    <a:latin typeface="Courier"/>
                  </a:rPr>
                  <a:t>16</a:t>
                </a:r>
                <a:r>
                  <a:rPr dirty="0">
                    <a:solidFill>
                      <a:srgbClr val="003B4F"/>
                    </a:solidFill>
                    <a:latin typeface="Courier"/>
                  </a:rPr>
                  <a:t>),</a:t>
                </a:r>
                <a:r>
                  <a:rPr dirty="0">
                    <a:solidFill>
                      <a:srgbClr val="4758AB"/>
                    </a:solidFill>
                    <a:latin typeface="Courier"/>
                  </a:rPr>
                  <a:t>rep</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25-16</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lists the data</a:t>
                </a:r>
                <a:br>
                  <a:rPr dirty="0"/>
                </a:br>
                <a:r>
                  <a:rPr dirty="0">
                    <a:solidFill>
                      <a:srgbClr val="003B4F"/>
                    </a:solidFill>
                    <a:latin typeface="Courier"/>
                  </a:rPr>
                  <a:t>  </a:t>
                </a:r>
                <a:r>
                  <a:rPr dirty="0">
                    <a:solidFill>
                      <a:srgbClr val="657422"/>
                    </a:solidFill>
                    <a:latin typeface="Courier"/>
                  </a:rPr>
                  <a:t>monitors=</a:t>
                </a:r>
                <a:r>
                  <a:rPr dirty="0">
                    <a:solidFill>
                      <a:srgbClr val="4758AB"/>
                    </a:solidFill>
                    <a:latin typeface="Courier"/>
                  </a:rPr>
                  <a:t>c</a:t>
                </a:r>
                <a:r>
                  <a:rPr dirty="0">
                    <a:solidFill>
                      <a:srgbClr val="003B4F"/>
                    </a:solidFill>
                    <a:latin typeface="Courier"/>
                  </a:rPr>
                  <a:t>(</a:t>
                </a:r>
                <a:r>
                  <a:rPr dirty="0">
                    <a:solidFill>
                      <a:srgbClr val="20794D"/>
                    </a:solidFill>
                    <a:latin typeface="Courier"/>
                  </a:rPr>
                  <a:t>"pi"</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specifies the parameter(s) we want to sample during the MCMC</a:t>
                </a:r>
                <a:br>
                  <a:rPr dirty="0"/>
                </a:br>
                <a:r>
                  <a:rPr dirty="0">
                    <a:solidFill>
                      <a:srgbClr val="003B4F"/>
                    </a:solidFill>
                    <a:latin typeface="Courier"/>
                  </a:rPr>
                  <a:t>  </a:t>
                </a:r>
                <a:r>
                  <a:rPr dirty="0" err="1">
                    <a:solidFill>
                      <a:srgbClr val="657422"/>
                    </a:solidFill>
                    <a:latin typeface="Courier"/>
                  </a:rPr>
                  <a:t>nchains</a:t>
                </a:r>
                <a:r>
                  <a:rPr dirty="0">
                    <a:solidFill>
                      <a:srgbClr val="657422"/>
                    </a:solidFill>
                    <a:latin typeface="Courier"/>
                  </a:rPr>
                  <a:t>=</a:t>
                </a:r>
                <a:r>
                  <a:rPr dirty="0">
                    <a:solidFill>
                      <a:srgbClr val="AD0000"/>
                    </a:solidFill>
                    <a:latin typeface="Courier"/>
                  </a:rPr>
                  <a:t>4</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specifies how many chains we want to run</a:t>
                </a:r>
                <a:br>
                  <a:rPr dirty="0"/>
                </a:br>
                <a:r>
                  <a:rPr dirty="0">
                    <a:solidFill>
                      <a:srgbClr val="003B4F"/>
                    </a:solidFill>
                    <a:latin typeface="Courier"/>
                  </a:rPr>
                  <a:t>  </a:t>
                </a:r>
                <a:r>
                  <a:rPr dirty="0">
                    <a:solidFill>
                      <a:srgbClr val="657422"/>
                    </a:solidFill>
                    <a:latin typeface="Courier"/>
                  </a:rPr>
                  <a:t>niter=</a:t>
                </a:r>
                <a:r>
                  <a:rPr dirty="0">
                    <a:solidFill>
                      <a:srgbClr val="AD0000"/>
                    </a:solidFill>
                    <a:latin typeface="Courier"/>
                  </a:rPr>
                  <a:t>1100</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specifies the total number of iterations to run</a:t>
                </a:r>
                <a:br>
                  <a:rPr dirty="0"/>
                </a:br>
                <a:r>
                  <a:rPr dirty="0">
                    <a:solidFill>
                      <a:srgbClr val="003B4F"/>
                    </a:solidFill>
                    <a:latin typeface="Courier"/>
                  </a:rPr>
                  <a:t>  </a:t>
                </a:r>
                <a:r>
                  <a:rPr dirty="0" err="1">
                    <a:solidFill>
                      <a:srgbClr val="657422"/>
                    </a:solidFill>
                    <a:latin typeface="Courier"/>
                  </a:rPr>
                  <a:t>nburnin</a:t>
                </a:r>
                <a:r>
                  <a:rPr dirty="0">
                    <a:solidFill>
                      <a:srgbClr val="657422"/>
                    </a:solidFill>
                    <a:latin typeface="Courier"/>
                  </a:rPr>
                  <a:t>=</a:t>
                </a:r>
                <a:r>
                  <a:rPr dirty="0">
                    <a:solidFill>
                      <a:srgbClr val="AD0000"/>
                    </a:solidFill>
                    <a:latin typeface="Courier"/>
                  </a:rPr>
                  <a:t>100</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this specifies the number of burn-in iterations</a:t>
                </a:r>
                <a:br>
                  <a:rPr dirty="0"/>
                </a:br>
                <a:r>
                  <a:rPr dirty="0">
                    <a:solidFill>
                      <a:srgbClr val="003B4F"/>
                    </a:solidFill>
                    <a:latin typeface="Courier"/>
                  </a:rPr>
                  <a:t>  </a:t>
                </a:r>
                <a:r>
                  <a:rPr dirty="0">
                    <a:solidFill>
                      <a:srgbClr val="657422"/>
                    </a:solidFill>
                    <a:latin typeface="Courier"/>
                  </a:rPr>
                  <a:t>thin=</a:t>
                </a:r>
                <a:r>
                  <a:rPr dirty="0">
                    <a:solidFill>
                      <a:srgbClr val="AD0000"/>
                    </a:solidFill>
                    <a:latin typeface="Courier"/>
                  </a:rPr>
                  <a:t>1</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values larger than 1 discard samples after burn-in (thin=10 will only keep every 10th sample)</a:t>
                </a:r>
                <a:br>
                  <a:rPr dirty="0"/>
                </a:br>
                <a:r>
                  <a:rPr dirty="0">
                    <a:solidFill>
                      <a:srgbClr val="003B4F"/>
                    </a:solidFill>
                    <a:latin typeface="Courier"/>
                  </a:rPr>
                  <a:t>    </a:t>
                </a:r>
                <a:r>
                  <a:rPr dirty="0">
                    <a:solidFill>
                      <a:srgbClr val="5E5E5E"/>
                    </a:solidFill>
                    <a:latin typeface="Courier"/>
                  </a:rPr>
                  <a:t># these days it is usually recommended NOT to thin</a:t>
                </a:r>
                <a:br>
                  <a:rPr dirty="0"/>
                </a:br>
                <a:r>
                  <a:rPr dirty="0">
                    <a:solidFill>
                      <a:srgbClr val="003B4F"/>
                    </a:solidFill>
                    <a:latin typeface="Courier"/>
                  </a:rPr>
                  <a:t>  </a:t>
                </a:r>
                <a:r>
                  <a:rPr dirty="0">
                    <a:solidFill>
                      <a:srgbClr val="657422"/>
                    </a:solidFill>
                    <a:latin typeface="Courier"/>
                  </a:rPr>
                  <a:t>WAIC=</a:t>
                </a:r>
                <a:r>
                  <a:rPr dirty="0">
                    <a:solidFill>
                      <a:srgbClr val="8F5902"/>
                    </a:solidFill>
                    <a:latin typeface="Courier"/>
                  </a:rPr>
                  <a:t>TRUE</a:t>
                </a:r>
                <a:r>
                  <a:rPr dirty="0">
                    <a:solidFill>
                      <a:srgbClr val="003B4F"/>
                    </a:solidFill>
                    <a:latin typeface="Courier"/>
                  </a:rPr>
                  <a:t>,</a:t>
                </a:r>
                <a:br>
                  <a:rPr dirty="0"/>
                </a:br>
                <a:r>
                  <a:rPr dirty="0">
                    <a:solidFill>
                      <a:srgbClr val="003B4F"/>
                    </a:solidFill>
                    <a:latin typeface="Courier"/>
                  </a:rPr>
                  <a:t>    </a:t>
                </a:r>
                <a:r>
                  <a:rPr dirty="0">
                    <a:solidFill>
                      <a:srgbClr val="5E5E5E"/>
                    </a:solidFill>
                    <a:latin typeface="Courier"/>
                  </a:rPr>
                  <a:t># calculates the WAIC online as sampling progresses; this is useful to compare models</a:t>
                </a:r>
                <a:br>
                  <a:rPr dirty="0"/>
                </a:br>
                <a:r>
                  <a:rPr dirty="0">
                    <a:solidFill>
                      <a:srgbClr val="003B4F"/>
                    </a:solidFill>
                    <a:latin typeface="Courier"/>
                  </a:rPr>
                  <a:t>  </a:t>
                </a:r>
                <a:r>
                  <a:rPr dirty="0" err="1">
                    <a:solidFill>
                      <a:srgbClr val="657422"/>
                    </a:solidFill>
                    <a:latin typeface="Courier"/>
                  </a:rPr>
                  <a:t>samplesAsCodaMCMC</a:t>
                </a:r>
                <a:r>
                  <a:rPr dirty="0">
                    <a:solidFill>
                      <a:srgbClr val="657422"/>
                    </a:solidFill>
                    <a:latin typeface="Courier"/>
                  </a:rPr>
                  <a:t>=</a:t>
                </a:r>
                <a:r>
                  <a:rPr dirty="0">
                    <a:solidFill>
                      <a:srgbClr val="8F5902"/>
                    </a:solidFill>
                    <a:latin typeface="Courier"/>
                  </a:rPr>
                  <a:t>TRUE</a:t>
                </a:r>
                <a:br>
                  <a:rPr dirty="0"/>
                </a:br>
                <a:r>
                  <a:rPr dirty="0">
                    <a:solidFill>
                      <a:srgbClr val="003B4F"/>
                    </a:solidFill>
                    <a:latin typeface="Courier"/>
                  </a:rPr>
                  <a:t>    </a:t>
                </a:r>
                <a:r>
                  <a:rPr dirty="0">
                    <a:solidFill>
                      <a:srgbClr val="5E5E5E"/>
                    </a:solidFill>
                    <a:latin typeface="Courier"/>
                  </a:rPr>
                  <a:t># specify this to be able to handle the output easily with other MCMC packages</a:t>
                </a:r>
                <a:br>
                  <a:rPr dirty="0"/>
                </a:br>
                <a:r>
                  <a:rPr dirty="0">
                    <a:solidFill>
                      <a:srgbClr val="003B4F"/>
                    </a:solidFill>
                    <a:latin typeface="Courier"/>
                  </a:rP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362" t="-122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Apart from the one-line invocation, you can also do a full </a:t>
            </a:r>
            <a:r>
              <a:rPr>
                <a:latin typeface="Courier"/>
              </a:rPr>
              <a:t>NIMBLE</a:t>
            </a:r>
            <a:r>
              <a:t> model and MCMC workflow. This takes more coding, but provides some advantages, including:</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Finer control over parameters.</a:t>
            </a:r>
          </a:p>
          <a:p>
            <a:pPr lvl="0"/>
            <a:r>
              <a:t>Compiling code for faster runtime.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the rest, the results will be identical to the one-line invocation.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a:xfrm>
            <a:off x="838200" y="1454727"/>
            <a:ext cx="10515600" cy="5403273"/>
          </a:xfrm>
        </p:spPr>
        <p:txBody>
          <a:bodyPr>
            <a:normAutofit fontScale="55000" lnSpcReduction="20000"/>
          </a:bodyPr>
          <a:lstStyle/>
          <a:p>
            <a:pPr lvl="0" indent="0">
              <a:buNone/>
            </a:pPr>
            <a:r>
              <a:rPr dirty="0">
                <a:solidFill>
                  <a:srgbClr val="5E5E5E"/>
                </a:solidFill>
                <a:latin typeface="Courier"/>
              </a:rPr>
              <a:t># create model object</a:t>
            </a:r>
            <a:br>
              <a:rPr dirty="0"/>
            </a:br>
            <a:r>
              <a:rPr dirty="0">
                <a:solidFill>
                  <a:srgbClr val="003B4F"/>
                </a:solidFill>
                <a:latin typeface="Courier"/>
              </a:rPr>
              <a:t>mod&lt;-</a:t>
            </a:r>
            <a:r>
              <a:rPr dirty="0" err="1">
                <a:solidFill>
                  <a:srgbClr val="4758AB"/>
                </a:solidFill>
                <a:latin typeface="Courier"/>
              </a:rPr>
              <a:t>nimbleModel</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code=</a:t>
            </a:r>
            <a:r>
              <a:rPr dirty="0" err="1">
                <a:solidFill>
                  <a:srgbClr val="003B4F"/>
                </a:solidFill>
                <a:latin typeface="Courier"/>
              </a:rPr>
              <a:t>modCode</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constants=</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N=</a:t>
            </a:r>
            <a:r>
              <a:rPr dirty="0">
                <a:solidFill>
                  <a:srgbClr val="AD0000"/>
                </a:solidFill>
                <a:latin typeface="Courier"/>
              </a:rPr>
              <a:t>25</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y=</a:t>
            </a:r>
            <a:r>
              <a:rPr dirty="0">
                <a:solidFill>
                  <a:srgbClr val="4758AB"/>
                </a:solidFill>
                <a:latin typeface="Courier"/>
              </a:rPr>
              <a:t>c</a:t>
            </a:r>
            <a:r>
              <a:rPr dirty="0">
                <a:solidFill>
                  <a:srgbClr val="003B4F"/>
                </a:solidFill>
                <a:latin typeface="Courier"/>
              </a:rPr>
              <a:t>(</a:t>
            </a:r>
            <a:r>
              <a:rPr dirty="0">
                <a:solidFill>
                  <a:srgbClr val="4758AB"/>
                </a:solidFill>
                <a:latin typeface="Courier"/>
              </a:rPr>
              <a:t>rep</a:t>
            </a:r>
            <a:r>
              <a:rPr dirty="0">
                <a:solidFill>
                  <a:srgbClr val="003B4F"/>
                </a:solidFill>
                <a:latin typeface="Courier"/>
              </a:rPr>
              <a:t>(</a:t>
            </a:r>
            <a:r>
              <a:rPr dirty="0">
                <a:solidFill>
                  <a:srgbClr val="AD0000"/>
                </a:solidFill>
                <a:latin typeface="Courier"/>
              </a:rPr>
              <a:t>1</a:t>
            </a:r>
            <a:r>
              <a:rPr dirty="0">
                <a:solidFill>
                  <a:srgbClr val="003B4F"/>
                </a:solidFill>
                <a:latin typeface="Courier"/>
              </a:rPr>
              <a:t>,</a:t>
            </a:r>
            <a:r>
              <a:rPr dirty="0">
                <a:solidFill>
                  <a:srgbClr val="AD0000"/>
                </a:solidFill>
                <a:latin typeface="Courier"/>
              </a:rPr>
              <a:t>16</a:t>
            </a:r>
            <a:r>
              <a:rPr dirty="0">
                <a:solidFill>
                  <a:srgbClr val="003B4F"/>
                </a:solidFill>
                <a:latin typeface="Courier"/>
              </a:rPr>
              <a:t>),</a:t>
            </a:r>
            <a:r>
              <a:rPr dirty="0">
                <a:solidFill>
                  <a:srgbClr val="4758AB"/>
                </a:solidFill>
                <a:latin typeface="Courier"/>
              </a:rPr>
              <a:t>rep</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25-16</a:t>
            </a:r>
            <a:r>
              <a:rPr dirty="0">
                <a:solidFill>
                  <a:srgbClr val="003B4F"/>
                </a:solidFill>
                <a:latin typeface="Courier"/>
              </a:rPr>
              <a:t>))),</a:t>
            </a:r>
            <a:br>
              <a:rPr dirty="0"/>
            </a:br>
            <a:r>
              <a:rPr dirty="0">
                <a:solidFill>
                  <a:srgbClr val="003B4F"/>
                </a:solidFill>
                <a:latin typeface="Courier"/>
              </a:rPr>
              <a:t>)</a:t>
            </a:r>
            <a:br>
              <a:rPr dirty="0"/>
            </a:br>
            <a:br>
              <a:rPr dirty="0"/>
            </a:br>
            <a:r>
              <a:rPr dirty="0">
                <a:solidFill>
                  <a:srgbClr val="5E5E5E"/>
                </a:solidFill>
                <a:latin typeface="Courier"/>
              </a:rPr>
              <a:t># set up the MCMC</a:t>
            </a:r>
            <a:br>
              <a:rPr dirty="0"/>
            </a:br>
            <a:r>
              <a:rPr dirty="0" err="1">
                <a:solidFill>
                  <a:srgbClr val="003B4F"/>
                </a:solidFill>
                <a:latin typeface="Courier"/>
              </a:rPr>
              <a:t>modConf</a:t>
            </a:r>
            <a:r>
              <a:rPr dirty="0">
                <a:solidFill>
                  <a:srgbClr val="003B4F"/>
                </a:solidFill>
                <a:latin typeface="Courier"/>
              </a:rPr>
              <a:t>&lt;-</a:t>
            </a:r>
            <a:r>
              <a:rPr dirty="0" err="1">
                <a:solidFill>
                  <a:srgbClr val="4758AB"/>
                </a:solidFill>
                <a:latin typeface="Courier"/>
              </a:rPr>
              <a:t>configureMCMC</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model=</a:t>
            </a:r>
            <a:r>
              <a:rPr dirty="0">
                <a:solidFill>
                  <a:srgbClr val="003B4F"/>
                </a:solidFill>
                <a:latin typeface="Courier"/>
              </a:rPr>
              <a:t>mod,</a:t>
            </a:r>
            <a:br>
              <a:rPr dirty="0"/>
            </a:br>
            <a:r>
              <a:rPr dirty="0">
                <a:solidFill>
                  <a:srgbClr val="003B4F"/>
                </a:solidFill>
                <a:latin typeface="Courier"/>
              </a:rPr>
              <a:t>  </a:t>
            </a:r>
            <a:r>
              <a:rPr dirty="0">
                <a:solidFill>
                  <a:srgbClr val="657422"/>
                </a:solidFill>
                <a:latin typeface="Courier"/>
              </a:rPr>
              <a:t>monitors=</a:t>
            </a:r>
            <a:r>
              <a:rPr dirty="0">
                <a:solidFill>
                  <a:srgbClr val="4758AB"/>
                </a:solidFill>
                <a:latin typeface="Courier"/>
              </a:rPr>
              <a:t>c</a:t>
            </a:r>
            <a:r>
              <a:rPr dirty="0">
                <a:solidFill>
                  <a:srgbClr val="003B4F"/>
                </a:solidFill>
                <a:latin typeface="Courier"/>
              </a:rPr>
              <a:t>(</a:t>
            </a:r>
            <a:r>
              <a:rPr dirty="0">
                <a:solidFill>
                  <a:srgbClr val="20794D"/>
                </a:solidFill>
                <a:latin typeface="Courier"/>
              </a:rPr>
              <a:t>"pi"</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enableWAIC</a:t>
            </a:r>
            <a:r>
              <a:rPr dirty="0">
                <a:solidFill>
                  <a:srgbClr val="657422"/>
                </a:solidFill>
                <a:latin typeface="Courier"/>
              </a:rPr>
              <a:t>=</a:t>
            </a:r>
            <a:r>
              <a:rPr dirty="0">
                <a:solidFill>
                  <a:srgbClr val="8F5902"/>
                </a:solidFill>
                <a:latin typeface="Courier"/>
              </a:rPr>
              <a:t>TRUE</a:t>
            </a:r>
            <a:br>
              <a:rPr dirty="0"/>
            </a:br>
            <a:r>
              <a:rPr dirty="0">
                <a:solidFill>
                  <a:srgbClr val="003B4F"/>
                </a:solidFill>
                <a:latin typeface="Courier"/>
              </a:rPr>
              <a:t>) </a:t>
            </a:r>
            <a:r>
              <a:rPr dirty="0">
                <a:solidFill>
                  <a:srgbClr val="5E5E5E"/>
                </a:solidFill>
                <a:latin typeface="Courier"/>
              </a:rPr>
              <a:t># default random walk Metropolis sampler</a:t>
            </a:r>
            <a:br>
              <a:rPr dirty="0"/>
            </a:br>
            <a:br>
              <a:rPr dirty="0"/>
            </a:br>
            <a:r>
              <a:rPr dirty="0">
                <a:solidFill>
                  <a:srgbClr val="5E5E5E"/>
                </a:solidFill>
                <a:latin typeface="Courier"/>
              </a:rPr>
              <a:t># build the MCMC</a:t>
            </a:r>
            <a:br>
              <a:rPr dirty="0"/>
            </a:br>
            <a:r>
              <a:rPr dirty="0" err="1">
                <a:solidFill>
                  <a:srgbClr val="003B4F"/>
                </a:solidFill>
                <a:latin typeface="Courier"/>
              </a:rPr>
              <a:t>modMCMC</a:t>
            </a:r>
            <a:r>
              <a:rPr dirty="0">
                <a:solidFill>
                  <a:srgbClr val="003B4F"/>
                </a:solidFill>
                <a:latin typeface="Courier"/>
              </a:rPr>
              <a:t>&lt;-</a:t>
            </a:r>
            <a:r>
              <a:rPr dirty="0" err="1">
                <a:solidFill>
                  <a:srgbClr val="4758AB"/>
                </a:solidFill>
                <a:latin typeface="Courier"/>
              </a:rPr>
              <a:t>buildMCMC</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conf=</a:t>
            </a:r>
            <a:r>
              <a:rPr dirty="0" err="1">
                <a:solidFill>
                  <a:srgbClr val="003B4F"/>
                </a:solidFill>
                <a:latin typeface="Courier"/>
              </a:rPr>
              <a:t>modConf</a:t>
            </a:r>
            <a:br>
              <a:rPr dirty="0"/>
            </a:br>
            <a:r>
              <a:rPr dirty="0">
                <a:solidFill>
                  <a:srgbClr val="003B4F"/>
                </a:solidFill>
                <a:latin typeface="Courier"/>
              </a:rPr>
              <a:t>)</a:t>
            </a:r>
            <a:br>
              <a:rPr dirty="0"/>
            </a:br>
            <a:br>
              <a:rPr dirty="0"/>
            </a:br>
            <a:r>
              <a:rPr dirty="0">
                <a:solidFill>
                  <a:srgbClr val="5E5E5E"/>
                </a:solidFill>
                <a:latin typeface="Courier"/>
              </a:rPr>
              <a:t># compilation (optional - but next step will be faster if you do this first)</a:t>
            </a:r>
            <a:br>
              <a:rPr dirty="0"/>
            </a:br>
            <a:r>
              <a:rPr dirty="0" err="1">
                <a:solidFill>
                  <a:srgbClr val="003B4F"/>
                </a:solidFill>
                <a:latin typeface="Courier"/>
              </a:rPr>
              <a:t>compMCMCCode</a:t>
            </a:r>
            <a:r>
              <a:rPr dirty="0">
                <a:solidFill>
                  <a:srgbClr val="003B4F"/>
                </a:solidFill>
                <a:latin typeface="Courier"/>
              </a:rPr>
              <a:t>&lt;-</a:t>
            </a:r>
            <a:r>
              <a:rPr dirty="0" err="1">
                <a:solidFill>
                  <a:srgbClr val="4758AB"/>
                </a:solidFill>
                <a:latin typeface="Courier"/>
              </a:rPr>
              <a:t>compileNimble</a:t>
            </a:r>
            <a:r>
              <a:rPr dirty="0">
                <a:solidFill>
                  <a:srgbClr val="003B4F"/>
                </a:solidFill>
                <a:latin typeface="Courier"/>
              </a:rPr>
              <a:t>(mod)</a:t>
            </a:r>
            <a:br>
              <a:rPr dirty="0"/>
            </a:br>
            <a:r>
              <a:rPr dirty="0" err="1">
                <a:solidFill>
                  <a:srgbClr val="003B4F"/>
                </a:solidFill>
                <a:latin typeface="Courier"/>
              </a:rPr>
              <a:t>compMCMCModel</a:t>
            </a:r>
            <a:r>
              <a:rPr dirty="0">
                <a:solidFill>
                  <a:srgbClr val="003B4F"/>
                </a:solidFill>
                <a:latin typeface="Courier"/>
              </a:rPr>
              <a:t>&lt;-</a:t>
            </a:r>
            <a:r>
              <a:rPr dirty="0" err="1">
                <a:solidFill>
                  <a:srgbClr val="4758AB"/>
                </a:solidFill>
                <a:latin typeface="Courier"/>
              </a:rPr>
              <a:t>compileNimble</a:t>
            </a:r>
            <a:r>
              <a:rPr dirty="0">
                <a:solidFill>
                  <a:srgbClr val="003B4F"/>
                </a:solidFill>
                <a:latin typeface="Courier"/>
              </a:rPr>
              <a:t>(</a:t>
            </a:r>
            <a:r>
              <a:rPr dirty="0" err="1">
                <a:solidFill>
                  <a:srgbClr val="003B4F"/>
                </a:solidFill>
                <a:latin typeface="Courier"/>
              </a:rPr>
              <a:t>modMCMC,</a:t>
            </a:r>
            <a:r>
              <a:rPr dirty="0" err="1">
                <a:solidFill>
                  <a:srgbClr val="657422"/>
                </a:solidFill>
                <a:latin typeface="Courier"/>
              </a:rPr>
              <a:t>project</a:t>
            </a:r>
            <a:r>
              <a:rPr dirty="0">
                <a:solidFill>
                  <a:srgbClr val="657422"/>
                </a:solidFill>
                <a:latin typeface="Courier"/>
              </a:rPr>
              <a:t>=</a:t>
            </a:r>
            <a:r>
              <a:rPr dirty="0">
                <a:solidFill>
                  <a:srgbClr val="003B4F"/>
                </a:solidFill>
                <a:latin typeface="Courier"/>
              </a:rPr>
              <a:t>mod) </a:t>
            </a:r>
            <a:br>
              <a:rPr dirty="0"/>
            </a:br>
            <a:br>
              <a:rPr dirty="0"/>
            </a:br>
            <a:r>
              <a:rPr dirty="0">
                <a:solidFill>
                  <a:srgbClr val="5E5E5E"/>
                </a:solidFill>
                <a:latin typeface="Courier"/>
              </a:rPr>
              <a:t># run the MCMC (10,000 samples with 1,000 burn-in iterations)</a:t>
            </a:r>
            <a:br>
              <a:rPr dirty="0"/>
            </a:br>
            <a:r>
              <a:rPr dirty="0" err="1">
                <a:solidFill>
                  <a:srgbClr val="003B4F"/>
                </a:solidFill>
                <a:latin typeface="Courier"/>
              </a:rPr>
              <a:t>parsPosterior</a:t>
            </a:r>
            <a:r>
              <a:rPr dirty="0">
                <a:solidFill>
                  <a:srgbClr val="003B4F"/>
                </a:solidFill>
                <a:latin typeface="Courier"/>
              </a:rPr>
              <a:t>&lt;-</a:t>
            </a:r>
            <a:r>
              <a:rPr dirty="0" err="1">
                <a:solidFill>
                  <a:srgbClr val="4758AB"/>
                </a:solidFill>
                <a:latin typeface="Courier"/>
              </a:rPr>
              <a:t>runMCMC</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mcmc</a:t>
            </a:r>
            <a:r>
              <a:rPr dirty="0">
                <a:solidFill>
                  <a:srgbClr val="657422"/>
                </a:solidFill>
                <a:latin typeface="Courier"/>
              </a:rPr>
              <a:t>=</a:t>
            </a:r>
            <a:r>
              <a:rPr dirty="0" err="1">
                <a:solidFill>
                  <a:srgbClr val="003B4F"/>
                </a:solidFill>
                <a:latin typeface="Courier"/>
              </a:rPr>
              <a:t>compMCMCModel</a:t>
            </a:r>
            <a:r>
              <a:rPr dirty="0">
                <a:solidFill>
                  <a:srgbClr val="003B4F"/>
                </a:solidFill>
                <a:latin typeface="Courier"/>
              </a:rPr>
              <a:t>, </a:t>
            </a:r>
            <a:r>
              <a:rPr dirty="0">
                <a:solidFill>
                  <a:srgbClr val="5E5E5E"/>
                </a:solidFill>
                <a:latin typeface="Courier"/>
              </a:rPr>
              <a:t># specify </a:t>
            </a:r>
            <a:r>
              <a:rPr dirty="0" err="1">
                <a:solidFill>
                  <a:srgbClr val="5E5E5E"/>
                </a:solidFill>
                <a:latin typeface="Courier"/>
              </a:rPr>
              <a:t>modMCMC</a:t>
            </a:r>
            <a:r>
              <a:rPr dirty="0">
                <a:solidFill>
                  <a:srgbClr val="5E5E5E"/>
                </a:solidFill>
                <a:latin typeface="Courier"/>
              </a:rPr>
              <a:t> to run the uncompiled model if you skipped the compilation step</a:t>
            </a:r>
            <a:br>
              <a:rPr dirty="0"/>
            </a:br>
            <a:r>
              <a:rPr dirty="0">
                <a:solidFill>
                  <a:srgbClr val="003B4F"/>
                </a:solidFill>
                <a:latin typeface="Courier"/>
              </a:rPr>
              <a:t>  </a:t>
            </a:r>
            <a:r>
              <a:rPr dirty="0" err="1">
                <a:solidFill>
                  <a:srgbClr val="657422"/>
                </a:solidFill>
                <a:latin typeface="Courier"/>
              </a:rPr>
              <a:t>nchains</a:t>
            </a:r>
            <a:r>
              <a:rPr dirty="0">
                <a:solidFill>
                  <a:srgbClr val="657422"/>
                </a:solidFill>
                <a:latin typeface="Courier"/>
              </a:rPr>
              <a:t>=</a:t>
            </a:r>
            <a:r>
              <a:rPr dirty="0">
                <a:solidFill>
                  <a:srgbClr val="AD0000"/>
                </a:solidFill>
                <a:latin typeface="Courier"/>
              </a:rPr>
              <a:t>4</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niter=</a:t>
            </a:r>
            <a:r>
              <a:rPr dirty="0">
                <a:solidFill>
                  <a:srgbClr val="AD0000"/>
                </a:solidFill>
                <a:latin typeface="Courier"/>
              </a:rPr>
              <a:t>1100</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nburnin</a:t>
            </a:r>
            <a:r>
              <a:rPr dirty="0">
                <a:solidFill>
                  <a:srgbClr val="657422"/>
                </a:solidFill>
                <a:latin typeface="Courier"/>
              </a:rPr>
              <a:t>=</a:t>
            </a:r>
            <a:r>
              <a:rPr dirty="0">
                <a:solidFill>
                  <a:srgbClr val="AD0000"/>
                </a:solidFill>
                <a:latin typeface="Courier"/>
              </a:rPr>
              <a:t>100</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WAIC=</a:t>
            </a:r>
            <a:r>
              <a:rPr dirty="0">
                <a:solidFill>
                  <a:srgbClr val="8F5902"/>
                </a:solidFill>
                <a:latin typeface="Courier"/>
              </a:rPr>
              <a:t>TRUE</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samplesAsCodaMCMC</a:t>
            </a:r>
            <a:r>
              <a:rPr dirty="0">
                <a:solidFill>
                  <a:srgbClr val="657422"/>
                </a:solidFill>
                <a:latin typeface="Courier"/>
              </a:rPr>
              <a:t>=</a:t>
            </a:r>
            <a:r>
              <a:rPr dirty="0">
                <a:solidFill>
                  <a:srgbClr val="8F5902"/>
                </a:solidFill>
                <a:latin typeface="Courier"/>
              </a:rPr>
              <a:t>TRUE</a:t>
            </a:r>
            <a:br>
              <a:rPr dirty="0"/>
            </a:br>
            <a:r>
              <a:rPr dirty="0">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MCMC: diagnostics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lnSpcReduction="10000"/>
              </a:bodyPr>
              <a:lstStyle/>
              <a:p>
                <a:pPr marL="0" lvl="0" indent="0">
                  <a:buNone/>
                </a:pPr>
                <a:r>
                  <a:t>The </a:t>
                </a:r>
                <a:r>
                  <a:rPr>
                    <a:latin typeface="Courier"/>
                  </a:rPr>
                  <a:t>coda</a:t>
                </a:r>
                <a:r>
                  <a:t> library has useful functions to check your MCMC output.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4758AB"/>
                    </a:solidFill>
                    <a:latin typeface="Courier"/>
                  </a:rPr>
                  <a:t>library</a:t>
                </a:r>
                <a:r>
                  <a:rPr>
                    <a:solidFill>
                      <a:srgbClr val="003B4F"/>
                    </a:solidFill>
                    <a:latin typeface="Courier"/>
                  </a:rPr>
                  <a:t>(coda)</a:t>
                </a:r>
                <a:br/>
                <a:br/>
                <a:r>
                  <a:rPr>
                    <a:solidFill>
                      <a:srgbClr val="5E5E5E"/>
                    </a:solidFill>
                    <a:latin typeface="Courier"/>
                  </a:rPr>
                  <a:t># In all the code below, if you did not specify 'WAIC=TRUE' in the NIMBLE model,</a:t>
                </a:r>
                <a:br/>
                <a:r>
                  <a:rPr>
                    <a:solidFill>
                      <a:srgbClr val="5E5E5E"/>
                    </a:solidFill>
                    <a:latin typeface="Courier"/>
                  </a:rPr>
                  <a:t># then you can drop the '$samples' part; i.e. plot(parsPosterior) etc</a:t>
                </a:r>
                <a:br/>
                <a:br/>
                <a:r>
                  <a:rPr>
                    <a:solidFill>
                      <a:srgbClr val="5E5E5E"/>
                    </a:solidFill>
                    <a:latin typeface="Courier"/>
                  </a:rPr>
                  <a:t># check trace plot, empirical posterior distribution, potential scale reduction factor</a:t>
                </a:r>
                <a:br/>
                <a:r>
                  <a:rPr>
                    <a:solidFill>
                      <a:srgbClr val="4758AB"/>
                    </a:solidFill>
                    <a:latin typeface="Courier"/>
                  </a:rPr>
                  <a:t>plot</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p>
            </p:txBody>
          </p:sp>
        </mc:Choice>
        <mc:Fallback>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993" b="-664"/>
                </a:stretch>
              </a:blipFill>
            </p:spPr>
            <p:txBody>
              <a:bodyPr/>
              <a:lstStyle/>
              <a:p>
                <a:r>
                  <a:rPr lang="en-US">
                    <a:noFill/>
                  </a:rPr>
                  <a:t> </a:t>
                </a:r>
              </a:p>
            </p:txBody>
          </p:sp>
        </mc:Fallback>
      </mc:AlternateContent>
      <p:pic>
        <p:nvPicPr>
          <p:cNvPr id="3" name="Picture 1" descr="Chanco_STA623_BDA_2025_Henrion_Session5_files/figure-pptx/unnamed-chunk-4-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indent="0">
              <a:buNone/>
            </a:pPr>
            <a:r>
              <a:rPr>
                <a:solidFill>
                  <a:srgbClr val="4758AB"/>
                </a:solidFill>
                <a:latin typeface="Courier"/>
              </a:rPr>
              <a:t>gelman.diag</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br/>
            <a:r>
              <a:rPr i="1">
                <a:solidFill>
                  <a:srgbClr val="5E5E5E"/>
                </a:solidFill>
                <a:latin typeface="Courier"/>
              </a:rPr>
              <a:t>## Potential scale reduction factors:</a:t>
            </a:r>
            <a:br/>
            <a:r>
              <a:rPr i="1">
                <a:solidFill>
                  <a:srgbClr val="5E5E5E"/>
                </a:solidFill>
                <a:latin typeface="Courier"/>
              </a:rPr>
              <a:t>## </a:t>
            </a:r>
            <a:br/>
            <a:r>
              <a:rPr i="1">
                <a:solidFill>
                  <a:srgbClr val="5E5E5E"/>
                </a:solidFill>
                <a:latin typeface="Courier"/>
              </a:rPr>
              <a:t>##    Point est. Upper C.I.</a:t>
            </a:r>
            <a:br/>
            <a:r>
              <a:rPr i="1">
                <a:solidFill>
                  <a:srgbClr val="5E5E5E"/>
                </a:solidFill>
                <a:latin typeface="Courier"/>
              </a:rPr>
              <a:t>## pi          1       1.01</a:t>
            </a:r>
            <a:br/>
            <a:br/>
            <a:r>
              <a:rPr>
                <a:solidFill>
                  <a:srgbClr val="5E5E5E"/>
                </a:solidFill>
                <a:latin typeface="Courier"/>
              </a:rPr>
              <a:t># posterior mean estimate</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r>
              <a:rPr>
                <a:solidFill>
                  <a:srgbClr val="5E5E5E"/>
                </a:solidFill>
                <a:latin typeface="Courier"/>
              </a:rPr>
              <a:t>$</a:t>
            </a:r>
            <a:r>
              <a:rPr>
                <a:solidFill>
                  <a:srgbClr val="003B4F"/>
                </a:solidFill>
                <a:latin typeface="Courier"/>
              </a:rPr>
              <a:t>statistics[</a:t>
            </a:r>
            <a:r>
              <a:rPr>
                <a:solidFill>
                  <a:srgbClr val="20794D"/>
                </a:solidFill>
                <a:latin typeface="Courier"/>
              </a:rPr>
              <a:t>"Mean"</a:t>
            </a:r>
            <a:r>
              <a:rPr>
                <a:solidFill>
                  <a:srgbClr val="003B4F"/>
                </a:solidFill>
                <a:latin typeface="Courier"/>
              </a:rPr>
              <a:t>]</a:t>
            </a:r>
            <a:br/>
            <a:r>
              <a:rPr i="1">
                <a:solidFill>
                  <a:srgbClr val="5E5E5E"/>
                </a:solidFill>
                <a:latin typeface="Courier"/>
              </a:rPr>
              <a:t>##      Mean </a:t>
            </a:r>
            <a:br/>
            <a:r>
              <a:rPr i="1">
                <a:solidFill>
                  <a:srgbClr val="5E5E5E"/>
                </a:solidFill>
                <a:latin typeface="Courier"/>
              </a:rPr>
              <a:t>## 0.5989909</a:t>
            </a:r>
            <a:br/>
            <a:br/>
            <a:r>
              <a:rPr>
                <a:solidFill>
                  <a:srgbClr val="5E5E5E"/>
                </a:solidFill>
                <a:latin typeface="Courier"/>
              </a:rPr>
              <a:t># posterior quantile based 95% credible interval</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r>
              <a:rPr>
                <a:solidFill>
                  <a:srgbClr val="5E5E5E"/>
                </a:solidFill>
                <a:latin typeface="Courier"/>
              </a:rPr>
              <a:t>$</a:t>
            </a:r>
            <a:r>
              <a:rPr>
                <a:solidFill>
                  <a:srgbClr val="003B4F"/>
                </a:solidFill>
                <a:latin typeface="Courier"/>
              </a:rPr>
              <a:t>quantiles[</a:t>
            </a:r>
            <a:r>
              <a:rPr>
                <a:solidFill>
                  <a:srgbClr val="4758AB"/>
                </a:solidFill>
                <a:latin typeface="Courier"/>
              </a:rPr>
              <a:t>c</a:t>
            </a:r>
            <a:r>
              <a:rPr>
                <a:solidFill>
                  <a:srgbClr val="003B4F"/>
                </a:solidFill>
                <a:latin typeface="Courier"/>
              </a:rPr>
              <a:t>(</a:t>
            </a:r>
            <a:r>
              <a:rPr>
                <a:solidFill>
                  <a:srgbClr val="20794D"/>
                </a:solidFill>
                <a:latin typeface="Courier"/>
              </a:rPr>
              <a:t>"2.5%"</a:t>
            </a:r>
            <a:r>
              <a:rPr>
                <a:solidFill>
                  <a:srgbClr val="003B4F"/>
                </a:solidFill>
                <a:latin typeface="Courier"/>
              </a:rPr>
              <a:t>,</a:t>
            </a:r>
            <a:r>
              <a:rPr>
                <a:solidFill>
                  <a:srgbClr val="20794D"/>
                </a:solidFill>
                <a:latin typeface="Courier"/>
              </a:rPr>
              <a:t>"97.5%"</a:t>
            </a:r>
            <a:r>
              <a:rPr>
                <a:solidFill>
                  <a:srgbClr val="003B4F"/>
                </a:solidFill>
                <a:latin typeface="Courier"/>
              </a:rPr>
              <a:t>)]</a:t>
            </a:r>
            <a:br/>
            <a:r>
              <a:rPr i="1">
                <a:solidFill>
                  <a:srgbClr val="5E5E5E"/>
                </a:solidFill>
                <a:latin typeface="Courier"/>
              </a:rPr>
              <a:t>##      2.5%     97.5% </a:t>
            </a:r>
            <a:br/>
            <a:r>
              <a:rPr i="1">
                <a:solidFill>
                  <a:srgbClr val="5E5E5E"/>
                </a:solidFill>
                <a:latin typeface="Courier"/>
              </a:rPr>
              <a:t>## 0.4240477 0.7669210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Preliminaries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a:bodyPr>
          <a:lstStyle/>
          <a:p>
            <a:pPr lvl="0"/>
            <a:r>
              <a:rPr sz="2000" dirty="0"/>
              <a:t>These notes were written in </a:t>
            </a:r>
            <a:r>
              <a:rPr sz="2000" dirty="0">
                <a:latin typeface="Courier"/>
              </a:rPr>
              <a:t>quarto</a:t>
            </a:r>
            <a:r>
              <a:rPr sz="2000" dirty="0"/>
              <a:t>.</a:t>
            </a:r>
          </a:p>
          <a:p>
            <a:pPr lvl="0"/>
            <a:r>
              <a:rPr sz="2000" dirty="0"/>
              <a:t>All examples / code in these notes is </a:t>
            </a:r>
            <a:r>
              <a:rPr sz="2000" dirty="0">
                <a:latin typeface="Courier"/>
              </a:rPr>
              <a:t>R</a:t>
            </a:r>
            <a:r>
              <a:rPr sz="2000" dirty="0"/>
              <a:t> and </a:t>
            </a:r>
            <a:r>
              <a:rPr sz="2000" dirty="0">
                <a:latin typeface="Courier"/>
              </a:rPr>
              <a:t>NIMBLE</a:t>
            </a:r>
            <a:r>
              <a:rPr sz="2000" dirty="0"/>
              <a:t> / </a:t>
            </a:r>
            <a:r>
              <a:rPr sz="2000" dirty="0">
                <a:latin typeface="Courier"/>
              </a:rPr>
              <a:t>BUGS</a:t>
            </a:r>
            <a:r>
              <a:rPr sz="2000" dirty="0"/>
              <a:t> for Bayesian model specification.</a:t>
            </a:r>
          </a:p>
          <a:p>
            <a:pPr lvl="0"/>
            <a:r>
              <a:rPr sz="2000" dirty="0"/>
              <a:t>GitHub repository - will contain all course materials by the end of the week.</a:t>
            </a:r>
          </a:p>
        </p:txBody>
      </p:sp>
      <p:pic>
        <p:nvPicPr>
          <p:cNvPr id="3" name="Picture 1" descr="images/qrCodeGithubRepo.png"/>
          <p:cNvPicPr>
            <a:picLocks noGrp="1" noChangeAspect="1"/>
          </p:cNvPicPr>
          <p:nvPr/>
        </p:nvPicPr>
        <p:blipFill>
          <a:blip r:embed="rId2"/>
          <a:stretch>
            <a:fillRect/>
          </a:stretch>
        </p:blipFill>
        <p:spPr bwMode="auto">
          <a:xfrm>
            <a:off x="6096000" y="977900"/>
            <a:ext cx="4356100" cy="4356100"/>
          </a:xfrm>
          <a:prstGeom prst="rect">
            <a:avLst/>
          </a:prstGeom>
          <a:noFill/>
          <a:ln w="9525">
            <a:noFill/>
            <a:headEnd/>
            <a:tailEnd/>
          </a:ln>
        </p:spPr>
      </p:pic>
      <p:sp>
        <p:nvSpPr>
          <p:cNvPr id="5" name="TextBox 3"/>
          <p:cNvSpPr txBox="1"/>
          <p:nvPr/>
        </p:nvSpPr>
        <p:spPr>
          <a:xfrm>
            <a:off x="5181600" y="5334000"/>
            <a:ext cx="6172200" cy="508000"/>
          </a:xfrm>
          <a:prstGeom prst="rect">
            <a:avLst/>
          </a:prstGeom>
          <a:noFill/>
        </p:spPr>
        <p:txBody>
          <a:bodyPr/>
          <a:lstStyle/>
          <a:p>
            <a:pPr marL="0" lvl="0" indent="0" algn="ctr">
              <a:buNone/>
            </a:pPr>
            <a:r>
              <a:t>https://github.com/gitMarcH/UNIMA_STA623_2025</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You can get the same summaries in a single output by using the </a:t>
                </a:r>
                <a:r>
                  <a:rPr>
                    <a:latin typeface="Courier"/>
                  </a:rPr>
                  <a:t>MCMCsummary()</a:t>
                </a:r>
                <a:r>
                  <a:t> function from the </a:t>
                </a:r>
                <a:r>
                  <a:rPr>
                    <a:latin typeface="Courier"/>
                  </a:rPr>
                  <a:t>MCMCvis</a:t>
                </a:r>
                <a:r>
                  <a:t> package: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4758AB"/>
                    </a:solidFill>
                    <a:latin typeface="Courier"/>
                  </a:rPr>
                  <a:t>library</a:t>
                </a:r>
                <a:r>
                  <a:rPr>
                    <a:solidFill>
                      <a:srgbClr val="003B4F"/>
                    </a:solidFill>
                    <a:latin typeface="Courier"/>
                  </a:rPr>
                  <a:t>(MCMCvis)</a:t>
                </a:r>
                <a:br/>
                <a:br/>
                <a:r>
                  <a:rPr>
                    <a:solidFill>
                      <a:srgbClr val="4758AB"/>
                    </a:solidFill>
                    <a:latin typeface="Courier"/>
                  </a:rPr>
                  <a:t>MCMCsummary</a:t>
                </a:r>
                <a:r>
                  <a:rPr>
                    <a:solidFill>
                      <a:srgbClr val="003B4F"/>
                    </a:solidFill>
                    <a:latin typeface="Courier"/>
                  </a:rPr>
                  <a:t>(parsPosterior</a:t>
                </a:r>
                <a:r>
                  <a:rPr>
                    <a:solidFill>
                      <a:srgbClr val="5E5E5E"/>
                    </a:solidFill>
                    <a:latin typeface="Courier"/>
                  </a:rPr>
                  <a:t>$</a:t>
                </a:r>
                <a:r>
                  <a:rPr>
                    <a:solidFill>
                      <a:srgbClr val="003B4F"/>
                    </a:solidFill>
                    <a:latin typeface="Courier"/>
                  </a:rPr>
                  <a:t>samples)</a:t>
                </a:r>
                <a:br/>
                <a:r>
                  <a:rPr i="1">
                    <a:solidFill>
                      <a:srgbClr val="5E5E5E"/>
                    </a:solidFill>
                    <a:latin typeface="Courier"/>
                  </a:rPr>
                  <a:t>##         mean         sd      2.5%       50%    97.5% Rhat n.eff</a:t>
                </a:r>
                <a:br/>
                <a:r>
                  <a:rPr i="1">
                    <a:solidFill>
                      <a:srgbClr val="5E5E5E"/>
                    </a:solidFill>
                    <a:latin typeface="Courier"/>
                  </a:rPr>
                  <a:t>## pi 0.5989909 0.08726481 0.4240477 0.5996183 0.766921    1  4000</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89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burn-in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MCMC algorithms usually take a few iterations (how many?) to move into the support region for a parameter.</a:t>
            </a:r>
          </a:p>
          <a:p>
            <a:pPr marL="0" lvl="0" indent="0">
              <a:buNone/>
            </a:pPr>
            <a:r>
              <a:t>We have seen that the Gibbs sampler (and Metropolis-Hastings more generally) is guaranteed to converge to the target distributions, but we said nothing about how long this would take.</a:t>
            </a:r>
          </a:p>
          <a:p>
            <a:pPr marL="0" lvl="0" indent="0">
              <a:buNone/>
            </a:pPr>
            <a:r>
              <a:t>For this reason, the initial iterations (the </a:t>
            </a:r>
            <a:r>
              <a:rPr b="1"/>
              <a:t>burn-in</a:t>
            </a:r>
            <a:r>
              <a:t>) are generally discarded as they are not samples from the target distribution.</a:t>
            </a:r>
          </a:p>
          <a:p>
            <a:pPr marL="0" lvl="0" indent="0">
              <a:buNone/>
            </a:pPr>
            <a:r>
              <a:t>How many to discard: depends on model, sampler, initial value…</a:t>
            </a:r>
          </a:p>
          <a:p>
            <a:pPr marL="0" lvl="0" indent="0">
              <a:buNone/>
            </a:pPr>
            <a:r>
              <a:t>A </a:t>
            </a:r>
            <a:r>
              <a:rPr b="1"/>
              <a:t>trace plot</a:t>
            </a:r>
            <a:r>
              <a:t> can help to check if a longer burn-in is required.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mixing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It is important that the MCMC sampler explores the parameter space </a:t>
            </a:r>
            <a:r>
              <a:rPr i="1"/>
              <a:t>efficiently</a:t>
            </a:r>
            <a:r>
              <a:t>. We want to avoid iterations where the MCMC samples stay ‘flat’ in one region and also we want to avoid many steps in the same direction.</a:t>
            </a:r>
          </a:p>
          <a:p>
            <a:pPr marL="0" lvl="0" indent="0">
              <a:buNone/>
            </a:pPr>
            <a:r>
              <a:t>To avoid that a single chain gets stuck in one part of the parameter space, we should run multiple chains and check that they all explore similar regions of the parameter space.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auto-correlations / thinning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We saw that MCMC chains are </a:t>
            </a:r>
            <a:r>
              <a:rPr i="1"/>
              <a:t>dependent</a:t>
            </a:r>
            <a:r>
              <a:t> sequences of samples – there will be autocorrelations between samples. Autocorrelations should drop off rapidly with increasing lag. If not, a chain can be </a:t>
            </a:r>
            <a:r>
              <a:rPr b="1"/>
              <a:t>thinned</a:t>
            </a:r>
            <a:r>
              <a:t>: e.g. keep only every 10</a:t>
            </a:r>
            <a:r>
              <a:rPr baseline="30000"/>
              <a:t>th</a:t>
            </a:r>
            <a:r>
              <a:t> sample in the chain.</a:t>
            </a:r>
          </a:p>
          <a:p>
            <a:pPr marL="0" lvl="0" indent="0">
              <a:buNone/>
            </a:pPr>
            <a:r>
              <a:t>Generally thinning only makes sense for storage requirements: a long chain will average out autocorrelations and this results in higher-precision estimates than when the chain is thinned.</a:t>
            </a:r>
          </a:p>
          <a:p>
            <a:pPr marL="0" lvl="0" indent="0">
              <a:buNone/>
            </a:pPr>
            <a:r>
              <a:t>Autocorrelations can also be assessed by computing the </a:t>
            </a:r>
            <a:r>
              <a:rPr b="1"/>
              <a:t>effective sample size</a:t>
            </a:r>
            <a:r>
              <a:t> for each sampled parameter - this is the equivalent number of iterations if there were no autocorrelation. It indicates the information content of the MCMC process. Crucially, this is the sample size determining the convergence in the MCMC CLT.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t>To diagnose / check Bayesian models, fitted using MCMC, there are 2 main types of checks to make: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Posterior predictive checks – this is a general framework that Bayesian statistics provide to allow testing model assumptions. WAIC, which we specified to be computed in the earlier example, is the </a:t>
                </a:r>
                <a:r>
                  <a:rPr b="1"/>
                  <a:t>Widely Applicable Information Criterion</a:t>
                </a:r>
                <a:r>
                  <a:t> (also known as Watanabe-Akaike Information Criterion) and is a metric of out-of-sample predictive accuracy.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startAt="2"/>
                </a:pPr>
                <a:r>
                  <a:t>MCMC diagnostics – this is to check that the MCMC algorithm seems to have converged (we can never be sure of this, but we can check for obvious non-convergence)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1897" r="-1327" b="-243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Diagnostics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10000"/>
              </a:bodyPr>
              <a:lstStyle/>
              <a:p>
                <a:pPr marL="0" lvl="0" indent="0">
                  <a:buNone/>
                </a:pPr>
                <a:r>
                  <a:t>Here we focus (mostly) on the latter. There are many diagnostics that can be computed, but the main ones include: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rPr b="1"/>
                  <a:t>Trace plots</a:t>
                </a:r>
                <a:r>
                  <a:t> - should look like a hairy caterpillar if the posterior has converged to the </a:t>
                </a:r>
                <a:r>
                  <a:rPr i="1"/>
                  <a:t>stationary distribution</a:t>
                </a:r>
                <a:r>
                  <a:t>.</a:t>
                </a:r>
              </a:p>
              <a:p>
                <a:pPr lvl="0"/>
                <a:r>
                  <a:rPr b="1"/>
                  <a:t>Empirical posterior distributions</a:t>
                </a:r>
                <a:r>
                  <a:t> of parameters in the model (and compare to prior) - should look sensible.</a:t>
                </a:r>
              </a:p>
              <a:p>
                <a:pPr lvl="0"/>
                <a:r>
                  <a:rPr b="1"/>
                  <a:t>Potential scale reduction factor</a:t>
                </a:r>
                <a:r>
                  <a:t> (Gelman-Rubin’s convergence diagnostic) - should be close to 1.</a:t>
                </a:r>
              </a:p>
              <a:p>
                <a:pPr lvl="0"/>
                <a:r>
                  <a:rPr b="1"/>
                  <a:t>Effective sample size</a:t>
                </a:r>
                <a:r>
                  <a:t> for the different sampled parameters; gives an indication of autocorrelations and indicates whether more iterations should be run to guarantee that the MCMC CLT holds.</a:t>
                </a:r>
              </a:p>
              <a:p>
                <a:pPr lvl="0"/>
                <a:r>
                  <a:rPr b="1"/>
                  <a:t>WAIC</a:t>
                </a:r>
                <a:r>
                  <a:t> or similar metrics - for comparing different models fitted to the same data.</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965" t="-2439" r="-603" b="-108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Alternatives to NIMBLE and alternatives to MCMC</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Alternatives to </a:t>
            </a:r>
            <a:r>
              <a:rPr>
                <a:latin typeface="Courier"/>
              </a:rPr>
              <a:t>NIMBLE</a:t>
            </a:r>
          </a:p>
          <a:p>
            <a:pPr lvl="0"/>
            <a:r>
              <a:rPr>
                <a:latin typeface="Courier"/>
              </a:rPr>
              <a:t>JAGS</a:t>
            </a:r>
          </a:p>
          <a:p>
            <a:pPr lvl="0"/>
            <a:r>
              <a:t>Stan</a:t>
            </a:r>
          </a:p>
          <a:p>
            <a:pPr lvl="0"/>
            <a:r>
              <a:t>Bayes-X</a:t>
            </a:r>
          </a:p>
          <a:p>
            <a:pPr lvl="0"/>
            <a:r>
              <a:t>BUGS</a:t>
            </a:r>
          </a:p>
          <a:p>
            <a:pPr lvl="0"/>
            <a:r>
              <a:t>…</a:t>
            </a:r>
          </a:p>
          <a:p>
            <a:pPr marL="0" lvl="0" indent="0">
              <a:buNone/>
            </a:pPr>
            <a:r>
              <a:t>Alternatives to MCMC</a:t>
            </a:r>
          </a:p>
          <a:p>
            <a:pPr lvl="0"/>
            <a:r>
              <a:t>Integrated nested Laplace approximation (INLA)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EXAMPLE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Simulate the following data:</a:t>
            </a:r>
          </a:p>
          <a:p>
            <a:pPr lvl="0" indent="0">
              <a:buNone/>
            </a:pPr>
            <a:r>
              <a:rPr>
                <a:solidFill>
                  <a:srgbClr val="4758AB"/>
                </a:solidFill>
                <a:latin typeface="Courier"/>
              </a:rPr>
              <a:t>set.seed</a:t>
            </a:r>
            <a:r>
              <a:rPr>
                <a:solidFill>
                  <a:srgbClr val="003B4F"/>
                </a:solidFill>
                <a:latin typeface="Courier"/>
              </a:rPr>
              <a:t>(</a:t>
            </a:r>
            <a:r>
              <a:rPr>
                <a:solidFill>
                  <a:srgbClr val="AD0000"/>
                </a:solidFill>
                <a:latin typeface="Courier"/>
              </a:rPr>
              <a:t>1309</a:t>
            </a:r>
            <a:r>
              <a:rPr>
                <a:solidFill>
                  <a:srgbClr val="003B4F"/>
                </a:solidFill>
                <a:latin typeface="Courier"/>
              </a:rPr>
              <a:t>)</a:t>
            </a:r>
            <a:br/>
            <a:br/>
            <a:r>
              <a:rPr>
                <a:solidFill>
                  <a:srgbClr val="003B4F"/>
                </a:solidFill>
                <a:latin typeface="Courier"/>
              </a:rPr>
              <a:t>N&lt;-</a:t>
            </a:r>
            <a:r>
              <a:rPr>
                <a:solidFill>
                  <a:srgbClr val="AD0000"/>
                </a:solidFill>
                <a:latin typeface="Courier"/>
              </a:rPr>
              <a:t>50</a:t>
            </a:r>
            <a:br/>
            <a:br/>
            <a:r>
              <a:rPr>
                <a:solidFill>
                  <a:srgbClr val="003B4F"/>
                </a:solidFill>
                <a:latin typeface="Courier"/>
              </a:rPr>
              <a:t>x1&lt;-</a:t>
            </a:r>
            <a:r>
              <a:rPr>
                <a:solidFill>
                  <a:srgbClr val="4758AB"/>
                </a:solidFill>
                <a:latin typeface="Courier"/>
              </a:rPr>
              <a:t>rexp</a:t>
            </a:r>
            <a:r>
              <a:rPr>
                <a:solidFill>
                  <a:srgbClr val="003B4F"/>
                </a:solidFill>
                <a:latin typeface="Courier"/>
              </a:rPr>
              <a:t>(N,</a:t>
            </a:r>
            <a:r>
              <a:rPr>
                <a:solidFill>
                  <a:srgbClr val="657422"/>
                </a:solidFill>
                <a:latin typeface="Courier"/>
              </a:rPr>
              <a:t>rate=</a:t>
            </a:r>
            <a:r>
              <a:rPr>
                <a:solidFill>
                  <a:srgbClr val="AD0000"/>
                </a:solidFill>
                <a:latin typeface="Courier"/>
              </a:rPr>
              <a:t>2</a:t>
            </a:r>
            <a:r>
              <a:rPr>
                <a:solidFill>
                  <a:srgbClr val="003B4F"/>
                </a:solidFill>
                <a:latin typeface="Courier"/>
              </a:rPr>
              <a:t>)</a:t>
            </a:r>
            <a:br/>
            <a:r>
              <a:rPr>
                <a:solidFill>
                  <a:srgbClr val="003B4F"/>
                </a:solidFill>
                <a:latin typeface="Courier"/>
              </a:rPr>
              <a:t>x2&lt;-</a:t>
            </a:r>
            <a:r>
              <a:rPr>
                <a:solidFill>
                  <a:srgbClr val="4758AB"/>
                </a:solidFill>
                <a:latin typeface="Courier"/>
              </a:rPr>
              <a:t>rnorm</a:t>
            </a:r>
            <a:r>
              <a:rPr>
                <a:solidFill>
                  <a:srgbClr val="003B4F"/>
                </a:solidFill>
                <a:latin typeface="Courier"/>
              </a:rPr>
              <a:t>(N,</a:t>
            </a:r>
            <a:r>
              <a:rPr>
                <a:solidFill>
                  <a:srgbClr val="657422"/>
                </a:solidFill>
                <a:latin typeface="Courier"/>
              </a:rPr>
              <a:t>mean=</a:t>
            </a:r>
            <a:r>
              <a:rPr>
                <a:solidFill>
                  <a:srgbClr val="5E5E5E"/>
                </a:solidFill>
                <a:latin typeface="Courier"/>
              </a:rPr>
              <a:t>-</a:t>
            </a:r>
            <a:r>
              <a:rPr>
                <a:solidFill>
                  <a:srgbClr val="AD0000"/>
                </a:solidFill>
                <a:latin typeface="Courier"/>
              </a:rPr>
              <a:t>2</a:t>
            </a:r>
            <a:r>
              <a:rPr>
                <a:solidFill>
                  <a:srgbClr val="003B4F"/>
                </a:solidFill>
                <a:latin typeface="Courier"/>
              </a:rPr>
              <a:t>,</a:t>
            </a:r>
            <a:r>
              <a:rPr>
                <a:solidFill>
                  <a:srgbClr val="657422"/>
                </a:solidFill>
                <a:latin typeface="Courier"/>
              </a:rPr>
              <a:t>sd=</a:t>
            </a:r>
            <a:r>
              <a:rPr>
                <a:solidFill>
                  <a:srgbClr val="AD0000"/>
                </a:solidFill>
                <a:latin typeface="Courier"/>
              </a:rPr>
              <a:t>0.5</a:t>
            </a:r>
            <a:r>
              <a:rPr>
                <a:solidFill>
                  <a:srgbClr val="003B4F"/>
                </a:solidFill>
                <a:latin typeface="Courier"/>
              </a:rPr>
              <a:t>)</a:t>
            </a:r>
            <a:br/>
            <a:r>
              <a:rPr>
                <a:solidFill>
                  <a:srgbClr val="003B4F"/>
                </a:solidFill>
                <a:latin typeface="Courier"/>
              </a:rPr>
              <a:t>x3&lt;-</a:t>
            </a:r>
            <a:r>
              <a:rPr>
                <a:solidFill>
                  <a:srgbClr val="4758AB"/>
                </a:solidFill>
                <a:latin typeface="Courier"/>
              </a:rPr>
              <a:t>rpois</a:t>
            </a:r>
            <a:r>
              <a:rPr>
                <a:solidFill>
                  <a:srgbClr val="003B4F"/>
                </a:solidFill>
                <a:latin typeface="Courier"/>
              </a:rPr>
              <a:t>(N,</a:t>
            </a:r>
            <a:r>
              <a:rPr>
                <a:solidFill>
                  <a:srgbClr val="657422"/>
                </a:solidFill>
                <a:latin typeface="Courier"/>
              </a:rPr>
              <a:t>lambda=</a:t>
            </a:r>
            <a:r>
              <a:rPr>
                <a:solidFill>
                  <a:srgbClr val="AD0000"/>
                </a:solidFill>
                <a:latin typeface="Courier"/>
              </a:rPr>
              <a:t>20</a:t>
            </a:r>
            <a:r>
              <a:rPr>
                <a:solidFill>
                  <a:srgbClr val="003B4F"/>
                </a:solidFill>
                <a:latin typeface="Courier"/>
              </a:rPr>
              <a:t>)</a:t>
            </a:r>
            <a:br/>
            <a:r>
              <a:rPr>
                <a:solidFill>
                  <a:srgbClr val="003B4F"/>
                </a:solidFill>
                <a:latin typeface="Courier"/>
              </a:rPr>
              <a:t>eps&lt;-</a:t>
            </a:r>
            <a:r>
              <a:rPr>
                <a:solidFill>
                  <a:srgbClr val="4758AB"/>
                </a:solidFill>
                <a:latin typeface="Courier"/>
              </a:rPr>
              <a:t>rnorm</a:t>
            </a:r>
            <a:r>
              <a:rPr>
                <a:solidFill>
                  <a:srgbClr val="003B4F"/>
                </a:solidFill>
                <a:latin typeface="Courier"/>
              </a:rPr>
              <a:t>(N,</a:t>
            </a:r>
            <a:r>
              <a:rPr>
                <a:solidFill>
                  <a:srgbClr val="657422"/>
                </a:solidFill>
                <a:latin typeface="Courier"/>
              </a:rPr>
              <a:t>mean=</a:t>
            </a:r>
            <a:r>
              <a:rPr>
                <a:solidFill>
                  <a:srgbClr val="AD0000"/>
                </a:solidFill>
                <a:latin typeface="Courier"/>
              </a:rPr>
              <a:t>0</a:t>
            </a:r>
            <a:r>
              <a:rPr>
                <a:solidFill>
                  <a:srgbClr val="003B4F"/>
                </a:solidFill>
                <a:latin typeface="Courier"/>
              </a:rPr>
              <a:t>,</a:t>
            </a:r>
            <a:r>
              <a:rPr>
                <a:solidFill>
                  <a:srgbClr val="657422"/>
                </a:solidFill>
                <a:latin typeface="Courier"/>
              </a:rPr>
              <a:t>sd=</a:t>
            </a:r>
            <a:r>
              <a:rPr>
                <a:solidFill>
                  <a:srgbClr val="AD0000"/>
                </a:solidFill>
                <a:latin typeface="Courier"/>
              </a:rPr>
              <a:t>0.75</a:t>
            </a:r>
            <a:r>
              <a:rPr>
                <a:solidFill>
                  <a:srgbClr val="003B4F"/>
                </a:solidFill>
                <a:latin typeface="Courier"/>
              </a:rPr>
              <a:t>)</a:t>
            </a:r>
            <a:br/>
            <a:br/>
            <a:r>
              <a:rPr>
                <a:solidFill>
                  <a:srgbClr val="003B4F"/>
                </a:solidFill>
                <a:latin typeface="Courier"/>
              </a:rPr>
              <a:t>y&lt;-</a:t>
            </a:r>
            <a:r>
              <a:rPr>
                <a:solidFill>
                  <a:srgbClr val="AD0000"/>
                </a:solidFill>
                <a:latin typeface="Courier"/>
              </a:rPr>
              <a:t>5</a:t>
            </a:r>
            <a:r>
              <a:rPr>
                <a:solidFill>
                  <a:srgbClr val="5E5E5E"/>
                </a:solidFill>
                <a:latin typeface="Courier"/>
              </a:rPr>
              <a:t>+</a:t>
            </a:r>
            <a:r>
              <a:rPr>
                <a:solidFill>
                  <a:srgbClr val="003B4F"/>
                </a:solidFill>
                <a:latin typeface="Courier"/>
              </a:rPr>
              <a:t>x1</a:t>
            </a:r>
            <a:r>
              <a:rPr>
                <a:solidFill>
                  <a:srgbClr val="AD0000"/>
                </a:solidFill>
                <a:latin typeface="Courier"/>
              </a:rPr>
              <a:t>+0.1</a:t>
            </a:r>
            <a:r>
              <a:rPr>
                <a:solidFill>
                  <a:srgbClr val="5E5E5E"/>
                </a:solidFill>
                <a:latin typeface="Courier"/>
              </a:rPr>
              <a:t>*</a:t>
            </a:r>
            <a:r>
              <a:rPr>
                <a:solidFill>
                  <a:srgbClr val="003B4F"/>
                </a:solidFill>
                <a:latin typeface="Courier"/>
              </a:rPr>
              <a:t>x3</a:t>
            </a:r>
            <a:r>
              <a:rPr>
                <a:solidFill>
                  <a:srgbClr val="5E5E5E"/>
                </a:solidFill>
                <a:latin typeface="Courier"/>
              </a:rPr>
              <a:t>+</a:t>
            </a:r>
            <a:r>
              <a:rPr>
                <a:solidFill>
                  <a:srgbClr val="003B4F"/>
                </a:solidFill>
                <a:latin typeface="Courier"/>
              </a:rPr>
              <a:t>eps</a:t>
            </a:r>
            <a:br/>
            <a:br/>
            <a:r>
              <a:rPr>
                <a:solidFill>
                  <a:srgbClr val="003B4F"/>
                </a:solidFill>
                <a:latin typeface="Courier"/>
              </a:rPr>
              <a:t>df&lt;-</a:t>
            </a:r>
            <a:r>
              <a:rPr>
                <a:solidFill>
                  <a:srgbClr val="4758AB"/>
                </a:solidFill>
                <a:latin typeface="Courier"/>
              </a:rPr>
              <a:t>data.frame</a:t>
            </a:r>
            <a:r>
              <a:rPr>
                <a:solidFill>
                  <a:srgbClr val="003B4F"/>
                </a:solidFill>
                <a:latin typeface="Courier"/>
              </a:rPr>
              <a:t>(</a:t>
            </a:r>
            <a:r>
              <a:rPr>
                <a:solidFill>
                  <a:srgbClr val="657422"/>
                </a:solidFill>
                <a:latin typeface="Courier"/>
              </a:rPr>
              <a:t>y=</a:t>
            </a:r>
            <a:r>
              <a:rPr>
                <a:solidFill>
                  <a:srgbClr val="003B4F"/>
                </a:solidFill>
                <a:latin typeface="Courier"/>
              </a:rPr>
              <a:t>y,</a:t>
            </a:r>
            <a:r>
              <a:rPr>
                <a:solidFill>
                  <a:srgbClr val="657422"/>
                </a:solidFill>
                <a:latin typeface="Courier"/>
              </a:rPr>
              <a:t>x1=</a:t>
            </a:r>
            <a:r>
              <a:rPr>
                <a:solidFill>
                  <a:srgbClr val="003B4F"/>
                </a:solidFill>
                <a:latin typeface="Courier"/>
              </a:rPr>
              <a:t>x1,</a:t>
            </a:r>
            <a:r>
              <a:rPr>
                <a:solidFill>
                  <a:srgbClr val="657422"/>
                </a:solidFill>
                <a:latin typeface="Courier"/>
              </a:rPr>
              <a:t>x2=</a:t>
            </a:r>
            <a:r>
              <a:rPr>
                <a:solidFill>
                  <a:srgbClr val="003B4F"/>
                </a:solidFill>
                <a:latin typeface="Courier"/>
              </a:rPr>
              <a:t>x2,</a:t>
            </a:r>
            <a:r>
              <a:rPr>
                <a:solidFill>
                  <a:srgbClr val="657422"/>
                </a:solidFill>
                <a:latin typeface="Courier"/>
              </a:rPr>
              <a:t>x3=</a:t>
            </a:r>
            <a:r>
              <a:rPr>
                <a:solidFill>
                  <a:srgbClr val="003B4F"/>
                </a:solidFill>
                <a:latin typeface="Courier"/>
              </a:rPr>
              <a:t>x3)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Fit the following regression model using </a:t>
            </a:r>
            <a:r>
              <a:rPr>
                <a:latin typeface="Courier"/>
              </a:rPr>
              <a:t>NIMBLE</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3</m:t>
                      </m:r>
                    </m:sub>
                  </m:sSub>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Some references for Bayesian statistics / data analysis are:</a:t>
                </a:r>
              </a:p>
              <a:p>
                <a:pPr marL="457200" lvl="0" indent="-457200">
                  <a:buAutoNum type="arabicPeriod"/>
                </a:pPr>
                <a:r>
                  <a:t>Hoff, P.D. (2009). “</a:t>
                </a:r>
                <a:r>
                  <a:rPr i="1"/>
                  <a:t>A First Course in Bayesian Statistical Methods</a:t>
                </a:r>
                <a:r>
                  <a:t>.” Springer.</a:t>
                </a:r>
              </a:p>
              <a:p>
                <a:pPr marL="457200" lvl="0" indent="-457200">
                  <a:buAutoNum type="arabicPeriod"/>
                </a:pPr>
                <a:r>
                  <a:t>Gelman, A., Carlin, J.B., Stern, H.S., Dunson, D.B., Vehtari, A., Rubin, D.B. (2014). “</a:t>
                </a:r>
                <a:r>
                  <a:rPr i="1"/>
                  <a:t>Bayesian Data Analysis</a:t>
                </a:r>
                <a:r>
                  <a:t>”. 3</a:t>
                </a:r>
                <a:r>
                  <a:rPr baseline="30000"/>
                  <a:t>rd</a:t>
                </a:r>
                <a:r>
                  <a:t> ed. CRC Press.</a:t>
                </a:r>
              </a:p>
              <a:p>
                <a:pPr marL="457200" lvl="0" indent="-457200">
                  <a:buAutoNum type="arabicPeriod"/>
                </a:pPr>
                <a:r>
                  <a:t>Ramoni, M., Sebastiani, P. (2007), ‘Bayesian Methods’, in Berthold, M., Hand, D.J. (eds.). “</a:t>
                </a:r>
                <a:r>
                  <a:rPr i="1"/>
                  <a:t>Intelligent Data Analysis</a:t>
                </a:r>
                <a:r>
                  <a:t>”, 2</a:t>
                </a:r>
                <a:r>
                  <a:rPr baseline="30000"/>
                  <a:t>nd</a:t>
                </a:r>
                <a:r>
                  <a:t> ed., Springer, pp.131-168</a:t>
                </a:r>
              </a:p>
              <a:p>
                <a:pPr marL="457200" lvl="0" indent="-457200">
                  <a:buAutoNum type="arabicPeriod"/>
                </a:pPr>
                <a:r>
                  <a:t>Stone, J.V. (2013). “</a:t>
                </a:r>
                <a:r>
                  <a:rPr i="1"/>
                  <a:t>Bayes’ Rule: A Tutorial Introduction to Bayesian Analysis</a:t>
                </a:r>
                <a:r>
                  <a:t>”. Sebtel Press.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r="-483" b="-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marL="0" lvl="0" indent="0">
              <a:buNone/>
            </a:pPr>
            <a:r>
              <a:rPr dirty="0"/>
              <a:t>The </a:t>
            </a:r>
            <a:r>
              <a:rPr dirty="0">
                <a:latin typeface="Courier"/>
              </a:rPr>
              <a:t>NIMBLE</a:t>
            </a:r>
            <a:r>
              <a:rPr dirty="0"/>
              <a:t> model code:</a:t>
            </a:r>
          </a:p>
          <a:p>
            <a:pPr lvl="0" indent="0">
              <a:buNone/>
            </a:pPr>
            <a:r>
              <a:rPr dirty="0" err="1">
                <a:solidFill>
                  <a:srgbClr val="003B4F"/>
                </a:solidFill>
                <a:latin typeface="Courier"/>
              </a:rPr>
              <a:t>modGLM</a:t>
            </a:r>
            <a:r>
              <a:rPr dirty="0">
                <a:solidFill>
                  <a:srgbClr val="003B4F"/>
                </a:solidFill>
                <a:latin typeface="Courier"/>
              </a:rPr>
              <a:t>&lt;-</a:t>
            </a:r>
            <a:r>
              <a:rPr dirty="0" err="1">
                <a:solidFill>
                  <a:srgbClr val="4758AB"/>
                </a:solidFill>
                <a:latin typeface="Courier"/>
              </a:rPr>
              <a:t>nimbleCode</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    </a:t>
            </a:r>
            <a:r>
              <a:rPr b="1" dirty="0">
                <a:solidFill>
                  <a:srgbClr val="003B4F"/>
                </a:solidFill>
                <a:latin typeface="Courier"/>
              </a:rPr>
              <a:t>for</a:t>
            </a:r>
            <a:r>
              <a:rPr dirty="0">
                <a:solidFill>
                  <a:srgbClr val="003B4F"/>
                </a:solidFill>
                <a:latin typeface="Courier"/>
              </a:rPr>
              <a:t>(</a:t>
            </a:r>
            <a:r>
              <a:rPr dirty="0" err="1">
                <a:solidFill>
                  <a:srgbClr val="003B4F"/>
                </a:solidFill>
                <a:latin typeface="Courier"/>
              </a:rPr>
              <a:t>i</a:t>
            </a:r>
            <a:r>
              <a:rPr dirty="0">
                <a:solidFill>
                  <a:srgbClr val="003B4F"/>
                </a:solidFill>
                <a:latin typeface="Courier"/>
              </a:rPr>
              <a:t> </a:t>
            </a:r>
            <a:r>
              <a:rPr b="1" dirty="0">
                <a:solidFill>
                  <a:srgbClr val="003B4F"/>
                </a:solidFill>
                <a:latin typeface="Courier"/>
              </a:rPr>
              <a:t>in</a:t>
            </a:r>
            <a:r>
              <a:rPr dirty="0">
                <a:solidFill>
                  <a:srgbClr val="003B4F"/>
                </a:solidFill>
                <a:latin typeface="Courier"/>
              </a:rPr>
              <a:t> </a:t>
            </a:r>
            <a:r>
              <a:rPr dirty="0">
                <a:solidFill>
                  <a:srgbClr val="AD0000"/>
                </a:solidFill>
                <a:latin typeface="Courier"/>
              </a:rPr>
              <a:t>1</a:t>
            </a:r>
            <a:r>
              <a:rPr dirty="0">
                <a:solidFill>
                  <a:srgbClr val="5E5E5E"/>
                </a:solidFill>
                <a:latin typeface="Courier"/>
              </a:rPr>
              <a:t>:</a:t>
            </a:r>
            <a:r>
              <a:rPr dirty="0">
                <a:solidFill>
                  <a:srgbClr val="003B4F"/>
                </a:solidFill>
                <a:latin typeface="Courier"/>
              </a:rPr>
              <a:t>N){</a:t>
            </a:r>
            <a:br>
              <a:rPr dirty="0"/>
            </a:br>
            <a:r>
              <a:rPr dirty="0">
                <a:solidFill>
                  <a:srgbClr val="003B4F"/>
                </a:solidFill>
                <a:latin typeface="Courier"/>
              </a:rPr>
              <a:t>      y[</a:t>
            </a:r>
            <a:r>
              <a:rPr dirty="0" err="1">
                <a:solidFill>
                  <a:srgbClr val="003B4F"/>
                </a:solidFill>
                <a:latin typeface="Courier"/>
              </a:rPr>
              <a:t>i</a:t>
            </a:r>
            <a:r>
              <a:rPr dirty="0">
                <a:solidFill>
                  <a:srgbClr val="003B4F"/>
                </a:solidFill>
                <a:latin typeface="Courier"/>
              </a:rPr>
              <a:t>]</a:t>
            </a:r>
            <a:r>
              <a:rPr dirty="0">
                <a:solidFill>
                  <a:srgbClr val="5E5E5E"/>
                </a:solidFill>
                <a:latin typeface="Courier"/>
              </a:rPr>
              <a:t>~</a:t>
            </a:r>
            <a:r>
              <a:rPr dirty="0" err="1">
                <a:solidFill>
                  <a:srgbClr val="4758AB"/>
                </a:solidFill>
                <a:latin typeface="Courier"/>
              </a:rPr>
              <a:t>dnorm</a:t>
            </a:r>
            <a:r>
              <a:rPr dirty="0">
                <a:solidFill>
                  <a:srgbClr val="003B4F"/>
                </a:solidFill>
                <a:latin typeface="Courier"/>
              </a:rPr>
              <a:t>(</a:t>
            </a:r>
            <a:r>
              <a:rPr dirty="0" err="1">
                <a:solidFill>
                  <a:srgbClr val="003B4F"/>
                </a:solidFill>
                <a:latin typeface="Courier"/>
              </a:rPr>
              <a:t>yhat</a:t>
            </a:r>
            <a:r>
              <a:rPr dirty="0">
                <a:solidFill>
                  <a:srgbClr val="003B4F"/>
                </a:solidFill>
                <a:latin typeface="Courier"/>
              </a:rPr>
              <a:t>[</a:t>
            </a:r>
            <a:r>
              <a:rPr dirty="0" err="1">
                <a:solidFill>
                  <a:srgbClr val="003B4F"/>
                </a:solidFill>
                <a:latin typeface="Courier"/>
              </a:rPr>
              <a:t>i</a:t>
            </a:r>
            <a:r>
              <a:rPr dirty="0">
                <a:solidFill>
                  <a:srgbClr val="003B4F"/>
                </a:solidFill>
                <a:latin typeface="Courier"/>
              </a:rPr>
              <a:t>],tau)</a:t>
            </a:r>
            <a:br>
              <a:rPr dirty="0"/>
            </a:br>
            <a:r>
              <a:rPr dirty="0">
                <a:solidFill>
                  <a:srgbClr val="003B4F"/>
                </a:solidFill>
                <a:latin typeface="Courier"/>
              </a:rPr>
              <a:t>      </a:t>
            </a:r>
            <a:r>
              <a:rPr dirty="0" err="1">
                <a:solidFill>
                  <a:srgbClr val="003B4F"/>
                </a:solidFill>
                <a:latin typeface="Courier"/>
              </a:rPr>
              <a:t>yhat</a:t>
            </a:r>
            <a:r>
              <a:rPr dirty="0">
                <a:solidFill>
                  <a:srgbClr val="003B4F"/>
                </a:solidFill>
                <a:latin typeface="Courier"/>
              </a:rPr>
              <a:t>[</a:t>
            </a:r>
            <a:r>
              <a:rPr dirty="0" err="1">
                <a:solidFill>
                  <a:srgbClr val="003B4F"/>
                </a:solidFill>
                <a:latin typeface="Courier"/>
              </a:rPr>
              <a:t>i</a:t>
            </a:r>
            <a:r>
              <a:rPr dirty="0">
                <a:solidFill>
                  <a:srgbClr val="003B4F"/>
                </a:solidFill>
                <a:latin typeface="Courier"/>
              </a:rPr>
              <a:t>]&lt;-b0</a:t>
            </a:r>
            <a:r>
              <a:rPr dirty="0">
                <a:solidFill>
                  <a:srgbClr val="5E5E5E"/>
                </a:solidFill>
                <a:latin typeface="Courier"/>
              </a:rPr>
              <a:t>+</a:t>
            </a:r>
            <a:r>
              <a:rPr dirty="0">
                <a:solidFill>
                  <a:srgbClr val="003B4F"/>
                </a:solidFill>
                <a:latin typeface="Courier"/>
              </a:rPr>
              <a:t>b1</a:t>
            </a:r>
            <a:r>
              <a:rPr dirty="0">
                <a:solidFill>
                  <a:srgbClr val="5E5E5E"/>
                </a:solidFill>
                <a:latin typeface="Courier"/>
              </a:rPr>
              <a:t>*</a:t>
            </a:r>
            <a:r>
              <a:rPr dirty="0">
                <a:solidFill>
                  <a:srgbClr val="003B4F"/>
                </a:solidFill>
                <a:latin typeface="Courier"/>
              </a:rPr>
              <a:t>x1[</a:t>
            </a:r>
            <a:r>
              <a:rPr dirty="0" err="1">
                <a:solidFill>
                  <a:srgbClr val="003B4F"/>
                </a:solidFill>
                <a:latin typeface="Courier"/>
              </a:rPr>
              <a:t>i</a:t>
            </a:r>
            <a:r>
              <a:rPr dirty="0">
                <a:solidFill>
                  <a:srgbClr val="003B4F"/>
                </a:solidFill>
                <a:latin typeface="Courier"/>
              </a:rPr>
              <a:t>]</a:t>
            </a:r>
            <a:r>
              <a:rPr dirty="0">
                <a:solidFill>
                  <a:srgbClr val="5E5E5E"/>
                </a:solidFill>
                <a:latin typeface="Courier"/>
              </a:rPr>
              <a:t>+</a:t>
            </a:r>
            <a:r>
              <a:rPr dirty="0">
                <a:solidFill>
                  <a:srgbClr val="003B4F"/>
                </a:solidFill>
                <a:latin typeface="Courier"/>
              </a:rPr>
              <a:t>b2</a:t>
            </a:r>
            <a:r>
              <a:rPr dirty="0">
                <a:solidFill>
                  <a:srgbClr val="5E5E5E"/>
                </a:solidFill>
                <a:latin typeface="Courier"/>
              </a:rPr>
              <a:t>*</a:t>
            </a:r>
            <a:r>
              <a:rPr dirty="0">
                <a:solidFill>
                  <a:srgbClr val="003B4F"/>
                </a:solidFill>
                <a:latin typeface="Courier"/>
              </a:rPr>
              <a:t>x2[</a:t>
            </a:r>
            <a:r>
              <a:rPr dirty="0" err="1">
                <a:solidFill>
                  <a:srgbClr val="003B4F"/>
                </a:solidFill>
                <a:latin typeface="Courier"/>
              </a:rPr>
              <a:t>i</a:t>
            </a:r>
            <a:r>
              <a:rPr dirty="0">
                <a:solidFill>
                  <a:srgbClr val="003B4F"/>
                </a:solidFill>
                <a:latin typeface="Courier"/>
              </a:rPr>
              <a:t>]</a:t>
            </a:r>
            <a:r>
              <a:rPr dirty="0">
                <a:solidFill>
                  <a:srgbClr val="5E5E5E"/>
                </a:solidFill>
                <a:latin typeface="Courier"/>
              </a:rPr>
              <a:t>+</a:t>
            </a:r>
            <a:r>
              <a:rPr dirty="0">
                <a:solidFill>
                  <a:srgbClr val="003B4F"/>
                </a:solidFill>
                <a:latin typeface="Courier"/>
              </a:rPr>
              <a:t>b3</a:t>
            </a:r>
            <a:r>
              <a:rPr dirty="0">
                <a:solidFill>
                  <a:srgbClr val="5E5E5E"/>
                </a:solidFill>
                <a:latin typeface="Courier"/>
              </a:rPr>
              <a:t>*</a:t>
            </a:r>
            <a:r>
              <a:rPr dirty="0">
                <a:solidFill>
                  <a:srgbClr val="003B4F"/>
                </a:solidFill>
                <a:latin typeface="Courier"/>
              </a:rPr>
              <a:t>x3[</a:t>
            </a:r>
            <a:r>
              <a:rPr dirty="0" err="1">
                <a:solidFill>
                  <a:srgbClr val="003B4F"/>
                </a:solidFill>
                <a:latin typeface="Courier"/>
              </a:rPr>
              <a:t>i</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    b0</a:t>
            </a:r>
            <a:r>
              <a:rPr dirty="0">
                <a:solidFill>
                  <a:srgbClr val="5E5E5E"/>
                </a:solidFill>
                <a:latin typeface="Courier"/>
              </a:rPr>
              <a:t>~</a:t>
            </a:r>
            <a:r>
              <a:rPr dirty="0">
                <a:solidFill>
                  <a:srgbClr val="4758AB"/>
                </a:solidFill>
                <a:latin typeface="Courier"/>
              </a:rPr>
              <a:t>dnorm</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0.0001</a:t>
            </a:r>
            <a:r>
              <a:rPr dirty="0">
                <a:solidFill>
                  <a:srgbClr val="003B4F"/>
                </a:solidFill>
                <a:latin typeface="Courier"/>
              </a:rPr>
              <a:t>)</a:t>
            </a:r>
            <a:br>
              <a:rPr dirty="0"/>
            </a:br>
            <a:r>
              <a:rPr dirty="0">
                <a:solidFill>
                  <a:srgbClr val="003B4F"/>
                </a:solidFill>
                <a:latin typeface="Courier"/>
              </a:rPr>
              <a:t>    b1</a:t>
            </a:r>
            <a:r>
              <a:rPr dirty="0">
                <a:solidFill>
                  <a:srgbClr val="5E5E5E"/>
                </a:solidFill>
                <a:latin typeface="Courier"/>
              </a:rPr>
              <a:t>~</a:t>
            </a:r>
            <a:r>
              <a:rPr dirty="0">
                <a:solidFill>
                  <a:srgbClr val="4758AB"/>
                </a:solidFill>
                <a:latin typeface="Courier"/>
              </a:rPr>
              <a:t>dnorm</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0.0001</a:t>
            </a:r>
            <a:r>
              <a:rPr dirty="0">
                <a:solidFill>
                  <a:srgbClr val="003B4F"/>
                </a:solidFill>
                <a:latin typeface="Courier"/>
              </a:rPr>
              <a:t>)</a:t>
            </a:r>
            <a:br>
              <a:rPr dirty="0"/>
            </a:br>
            <a:r>
              <a:rPr dirty="0">
                <a:solidFill>
                  <a:srgbClr val="003B4F"/>
                </a:solidFill>
                <a:latin typeface="Courier"/>
              </a:rPr>
              <a:t>    b2</a:t>
            </a:r>
            <a:r>
              <a:rPr dirty="0">
                <a:solidFill>
                  <a:srgbClr val="5E5E5E"/>
                </a:solidFill>
                <a:latin typeface="Courier"/>
              </a:rPr>
              <a:t>~</a:t>
            </a:r>
            <a:r>
              <a:rPr dirty="0">
                <a:solidFill>
                  <a:srgbClr val="4758AB"/>
                </a:solidFill>
                <a:latin typeface="Courier"/>
              </a:rPr>
              <a:t>dnorm</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0.0001</a:t>
            </a:r>
            <a:r>
              <a:rPr dirty="0">
                <a:solidFill>
                  <a:srgbClr val="003B4F"/>
                </a:solidFill>
                <a:latin typeface="Courier"/>
              </a:rPr>
              <a:t>)</a:t>
            </a:r>
            <a:br>
              <a:rPr dirty="0"/>
            </a:br>
            <a:r>
              <a:rPr dirty="0">
                <a:solidFill>
                  <a:srgbClr val="003B4F"/>
                </a:solidFill>
                <a:latin typeface="Courier"/>
              </a:rPr>
              <a:t>    b3</a:t>
            </a:r>
            <a:r>
              <a:rPr dirty="0">
                <a:solidFill>
                  <a:srgbClr val="5E5E5E"/>
                </a:solidFill>
                <a:latin typeface="Courier"/>
              </a:rPr>
              <a:t>~</a:t>
            </a:r>
            <a:r>
              <a:rPr dirty="0">
                <a:solidFill>
                  <a:srgbClr val="4758AB"/>
                </a:solidFill>
                <a:latin typeface="Courier"/>
              </a:rPr>
              <a:t>dnorm</a:t>
            </a:r>
            <a:r>
              <a:rPr dirty="0">
                <a:solidFill>
                  <a:srgbClr val="003B4F"/>
                </a:solidFill>
                <a:latin typeface="Courier"/>
              </a:rPr>
              <a:t>(</a:t>
            </a:r>
            <a:r>
              <a:rPr dirty="0">
                <a:solidFill>
                  <a:srgbClr val="AD0000"/>
                </a:solidFill>
                <a:latin typeface="Courier"/>
              </a:rPr>
              <a:t>0</a:t>
            </a:r>
            <a:r>
              <a:rPr dirty="0">
                <a:solidFill>
                  <a:srgbClr val="003B4F"/>
                </a:solidFill>
                <a:latin typeface="Courier"/>
              </a:rPr>
              <a:t>,</a:t>
            </a:r>
            <a:r>
              <a:rPr dirty="0">
                <a:solidFill>
                  <a:srgbClr val="AD0000"/>
                </a:solidFill>
                <a:latin typeface="Courier"/>
              </a:rPr>
              <a:t>0.0001</a:t>
            </a:r>
            <a:r>
              <a:rPr dirty="0">
                <a:solidFill>
                  <a:srgbClr val="003B4F"/>
                </a:solidFill>
                <a:latin typeface="Courier"/>
              </a:rPr>
              <a:t>)</a:t>
            </a:r>
            <a:br>
              <a:rPr dirty="0"/>
            </a:br>
            <a:r>
              <a:rPr dirty="0">
                <a:solidFill>
                  <a:srgbClr val="003B4F"/>
                </a:solidFill>
                <a:latin typeface="Courier"/>
              </a:rPr>
              <a:t>    tau&lt;-</a:t>
            </a:r>
            <a:r>
              <a:rPr dirty="0">
                <a:solidFill>
                  <a:srgbClr val="4758AB"/>
                </a:solidFill>
                <a:latin typeface="Courier"/>
              </a:rPr>
              <a:t>pow</a:t>
            </a:r>
            <a:r>
              <a:rPr dirty="0">
                <a:solidFill>
                  <a:srgbClr val="003B4F"/>
                </a:solidFill>
                <a:latin typeface="Courier"/>
              </a:rPr>
              <a:t>(sigma,</a:t>
            </a:r>
            <a:r>
              <a:rPr dirty="0">
                <a:solidFill>
                  <a:srgbClr val="5E5E5E"/>
                </a:solidFill>
                <a:latin typeface="Courier"/>
              </a:rPr>
              <a:t>-</a:t>
            </a:r>
            <a:r>
              <a:rPr dirty="0">
                <a:solidFill>
                  <a:srgbClr val="AD0000"/>
                </a:solidFill>
                <a:latin typeface="Courier"/>
              </a:rPr>
              <a:t>2</a:t>
            </a:r>
            <a:r>
              <a:rPr dirty="0">
                <a:solidFill>
                  <a:srgbClr val="003B4F"/>
                </a:solidFill>
                <a:latin typeface="Courier"/>
              </a:rPr>
              <a:t>)</a:t>
            </a:r>
            <a:br>
              <a:rPr dirty="0"/>
            </a:br>
            <a:r>
              <a:rPr dirty="0">
                <a:solidFill>
                  <a:srgbClr val="003B4F"/>
                </a:solidFill>
                <a:latin typeface="Courier"/>
              </a:rPr>
              <a:t>    </a:t>
            </a:r>
            <a:r>
              <a:rPr dirty="0" err="1">
                <a:solidFill>
                  <a:srgbClr val="003B4F"/>
                </a:solidFill>
                <a:latin typeface="Courier"/>
              </a:rPr>
              <a:t>sigma</a:t>
            </a:r>
            <a:r>
              <a:rPr dirty="0" err="1">
                <a:solidFill>
                  <a:srgbClr val="5E5E5E"/>
                </a:solidFill>
                <a:latin typeface="Courier"/>
              </a:rPr>
              <a:t>~</a:t>
            </a:r>
            <a:r>
              <a:rPr dirty="0" err="1">
                <a:solidFill>
                  <a:srgbClr val="4758AB"/>
                </a:solidFill>
                <a:latin typeface="Courier"/>
              </a:rPr>
              <a:t>dgamma</a:t>
            </a:r>
            <a:r>
              <a:rPr dirty="0">
                <a:solidFill>
                  <a:srgbClr val="003B4F"/>
                </a:solidFill>
                <a:latin typeface="Courier"/>
              </a:rPr>
              <a:t>(</a:t>
            </a:r>
            <a:r>
              <a:rPr dirty="0">
                <a:solidFill>
                  <a:srgbClr val="AD0000"/>
                </a:solidFill>
                <a:latin typeface="Courier"/>
              </a:rPr>
              <a:t>0.1</a:t>
            </a:r>
            <a:r>
              <a:rPr dirty="0">
                <a:solidFill>
                  <a:srgbClr val="003B4F"/>
                </a:solidFill>
                <a:latin typeface="Courier"/>
              </a:rPr>
              <a:t>,</a:t>
            </a:r>
            <a:r>
              <a:rPr dirty="0">
                <a:solidFill>
                  <a:srgbClr val="AD0000"/>
                </a:solidFill>
                <a:latin typeface="Courier"/>
              </a:rPr>
              <a:t>0.1</a:t>
            </a:r>
            <a:r>
              <a:rPr dirty="0">
                <a:solidFill>
                  <a:srgbClr val="003B4F"/>
                </a:solidFill>
                <a:latin typeface="Courier"/>
              </a:rPr>
              <a:t>)</a:t>
            </a:r>
            <a:br>
              <a:rPr dirty="0"/>
            </a:br>
            <a:r>
              <a:rPr dirty="0">
                <a:solidFill>
                  <a:srgbClr val="003B4F"/>
                </a:solidFill>
                <a:latin typeface="Courier"/>
              </a:rPr>
              <a:t>  }</a:t>
            </a:r>
            <a:br>
              <a:rPr dirty="0"/>
            </a:br>
            <a:r>
              <a:rPr dirty="0">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indent="0">
              <a:buNone/>
            </a:pPr>
            <a:r>
              <a:rPr>
                <a:solidFill>
                  <a:srgbClr val="4758AB"/>
                </a:solidFill>
                <a:latin typeface="Courier"/>
              </a:rPr>
              <a:t>set.seed</a:t>
            </a:r>
            <a:r>
              <a:rPr>
                <a:solidFill>
                  <a:srgbClr val="003B4F"/>
                </a:solidFill>
                <a:latin typeface="Courier"/>
              </a:rPr>
              <a:t>(</a:t>
            </a:r>
            <a:r>
              <a:rPr>
                <a:solidFill>
                  <a:srgbClr val="AD0000"/>
                </a:solidFill>
                <a:latin typeface="Courier"/>
              </a:rPr>
              <a:t>123</a:t>
            </a:r>
            <a:r>
              <a:rPr>
                <a:solidFill>
                  <a:srgbClr val="003B4F"/>
                </a:solidFill>
                <a:latin typeface="Courier"/>
              </a:rPr>
              <a:t>) </a:t>
            </a:r>
            <a:r>
              <a:rPr>
                <a:solidFill>
                  <a:srgbClr val="5E5E5E"/>
                </a:solidFill>
                <a:latin typeface="Courier"/>
              </a:rPr>
              <a:t># (optional) for reproducibility</a:t>
            </a:r>
            <a:br/>
            <a:br/>
            <a:r>
              <a:rPr>
                <a:solidFill>
                  <a:srgbClr val="003B4F"/>
                </a:solidFill>
                <a:latin typeface="Courier"/>
              </a:rPr>
              <a:t>parsPosterior&lt;-</a:t>
            </a:r>
            <a:r>
              <a:rPr>
                <a:solidFill>
                  <a:srgbClr val="4758AB"/>
                </a:solidFill>
                <a:latin typeface="Courier"/>
              </a:rPr>
              <a:t>nimbleMCMC</a:t>
            </a:r>
            <a:r>
              <a:rPr>
                <a:solidFill>
                  <a:srgbClr val="003B4F"/>
                </a:solidFill>
                <a:latin typeface="Courier"/>
              </a:rPr>
              <a:t>(</a:t>
            </a:r>
            <a:br/>
            <a:r>
              <a:rPr>
                <a:solidFill>
                  <a:srgbClr val="003B4F"/>
                </a:solidFill>
                <a:latin typeface="Courier"/>
              </a:rPr>
              <a:t>  </a:t>
            </a:r>
            <a:r>
              <a:rPr>
                <a:solidFill>
                  <a:srgbClr val="657422"/>
                </a:solidFill>
                <a:latin typeface="Courier"/>
              </a:rPr>
              <a:t>code=</a:t>
            </a:r>
            <a:r>
              <a:rPr>
                <a:solidFill>
                  <a:srgbClr val="003B4F"/>
                </a:solidFill>
                <a:latin typeface="Courier"/>
              </a:rPr>
              <a:t>modGLM,</a:t>
            </a:r>
            <a:br/>
            <a:r>
              <a:rPr>
                <a:solidFill>
                  <a:srgbClr val="003B4F"/>
                </a:solidFill>
                <a:latin typeface="Courier"/>
              </a:rPr>
              <a:t>  </a:t>
            </a:r>
            <a:r>
              <a:rPr>
                <a:solidFill>
                  <a:srgbClr val="657422"/>
                </a:solidFill>
                <a:latin typeface="Courier"/>
              </a:rPr>
              <a:t>constants=</a:t>
            </a:r>
            <a:r>
              <a:rPr>
                <a:solidFill>
                  <a:srgbClr val="4758AB"/>
                </a:solidFill>
                <a:latin typeface="Courier"/>
              </a:rPr>
              <a:t>list</a:t>
            </a:r>
            <a:r>
              <a:rPr>
                <a:solidFill>
                  <a:srgbClr val="003B4F"/>
                </a:solidFill>
                <a:latin typeface="Courier"/>
              </a:rPr>
              <a:t>(</a:t>
            </a:r>
            <a:r>
              <a:rPr>
                <a:solidFill>
                  <a:srgbClr val="657422"/>
                </a:solidFill>
                <a:latin typeface="Courier"/>
              </a:rPr>
              <a:t>N=</a:t>
            </a:r>
            <a:r>
              <a:rPr>
                <a:solidFill>
                  <a:srgbClr val="4758AB"/>
                </a:solidFill>
                <a:latin typeface="Courier"/>
              </a:rPr>
              <a:t>nrow</a:t>
            </a:r>
            <a:r>
              <a:rPr>
                <a:solidFill>
                  <a:srgbClr val="003B4F"/>
                </a:solidFill>
                <a:latin typeface="Courier"/>
              </a:rPr>
              <a:t>(df)),</a:t>
            </a:r>
            <a:br/>
            <a:r>
              <a:rPr>
                <a:solidFill>
                  <a:srgbClr val="003B4F"/>
                </a:solidFill>
                <a:latin typeface="Courier"/>
              </a:rPr>
              <a:t>  </a:t>
            </a:r>
            <a:r>
              <a:rPr>
                <a:solidFill>
                  <a:srgbClr val="657422"/>
                </a:solidFill>
                <a:latin typeface="Courier"/>
              </a:rPr>
              <a:t>data=</a:t>
            </a:r>
            <a:r>
              <a:rPr>
                <a:solidFill>
                  <a:srgbClr val="4758AB"/>
                </a:solidFill>
                <a:latin typeface="Courier"/>
              </a:rPr>
              <a:t>list</a:t>
            </a:r>
            <a:r>
              <a:rPr>
                <a:solidFill>
                  <a:srgbClr val="003B4F"/>
                </a:solidFill>
                <a:latin typeface="Courier"/>
              </a:rPr>
              <a:t>(</a:t>
            </a:r>
            <a:r>
              <a:rPr>
                <a:solidFill>
                  <a:srgbClr val="657422"/>
                </a:solidFill>
                <a:latin typeface="Courier"/>
              </a:rPr>
              <a:t>y=</a:t>
            </a:r>
            <a:r>
              <a:rPr>
                <a:solidFill>
                  <a:srgbClr val="003B4F"/>
                </a:solidFill>
                <a:latin typeface="Courier"/>
              </a:rPr>
              <a:t>df</a:t>
            </a:r>
            <a:r>
              <a:rPr>
                <a:solidFill>
                  <a:srgbClr val="5E5E5E"/>
                </a:solidFill>
                <a:latin typeface="Courier"/>
              </a:rPr>
              <a:t>$</a:t>
            </a:r>
            <a:r>
              <a:rPr>
                <a:solidFill>
                  <a:srgbClr val="003B4F"/>
                </a:solidFill>
                <a:latin typeface="Courier"/>
              </a:rPr>
              <a:t>y,</a:t>
            </a:r>
            <a:r>
              <a:rPr>
                <a:solidFill>
                  <a:srgbClr val="657422"/>
                </a:solidFill>
                <a:latin typeface="Courier"/>
              </a:rPr>
              <a:t>x1=</a:t>
            </a:r>
            <a:r>
              <a:rPr>
                <a:solidFill>
                  <a:srgbClr val="003B4F"/>
                </a:solidFill>
                <a:latin typeface="Courier"/>
              </a:rPr>
              <a:t>df</a:t>
            </a:r>
            <a:r>
              <a:rPr>
                <a:solidFill>
                  <a:srgbClr val="5E5E5E"/>
                </a:solidFill>
                <a:latin typeface="Courier"/>
              </a:rPr>
              <a:t>$</a:t>
            </a:r>
            <a:r>
              <a:rPr>
                <a:solidFill>
                  <a:srgbClr val="003B4F"/>
                </a:solidFill>
                <a:latin typeface="Courier"/>
              </a:rPr>
              <a:t>x1,</a:t>
            </a:r>
            <a:r>
              <a:rPr>
                <a:solidFill>
                  <a:srgbClr val="657422"/>
                </a:solidFill>
                <a:latin typeface="Courier"/>
              </a:rPr>
              <a:t>x2=</a:t>
            </a:r>
            <a:r>
              <a:rPr>
                <a:solidFill>
                  <a:srgbClr val="003B4F"/>
                </a:solidFill>
                <a:latin typeface="Courier"/>
              </a:rPr>
              <a:t>df</a:t>
            </a:r>
            <a:r>
              <a:rPr>
                <a:solidFill>
                  <a:srgbClr val="5E5E5E"/>
                </a:solidFill>
                <a:latin typeface="Courier"/>
              </a:rPr>
              <a:t>$</a:t>
            </a:r>
            <a:r>
              <a:rPr>
                <a:solidFill>
                  <a:srgbClr val="003B4F"/>
                </a:solidFill>
                <a:latin typeface="Courier"/>
              </a:rPr>
              <a:t>x2,</a:t>
            </a:r>
            <a:r>
              <a:rPr>
                <a:solidFill>
                  <a:srgbClr val="657422"/>
                </a:solidFill>
                <a:latin typeface="Courier"/>
              </a:rPr>
              <a:t>x3=</a:t>
            </a:r>
            <a:r>
              <a:rPr>
                <a:solidFill>
                  <a:srgbClr val="003B4F"/>
                </a:solidFill>
                <a:latin typeface="Courier"/>
              </a:rPr>
              <a:t>df</a:t>
            </a:r>
            <a:r>
              <a:rPr>
                <a:solidFill>
                  <a:srgbClr val="5E5E5E"/>
                </a:solidFill>
                <a:latin typeface="Courier"/>
              </a:rPr>
              <a:t>$</a:t>
            </a:r>
            <a:r>
              <a:rPr>
                <a:solidFill>
                  <a:srgbClr val="003B4F"/>
                </a:solidFill>
                <a:latin typeface="Courier"/>
              </a:rPr>
              <a:t>x3),</a:t>
            </a:r>
            <a:br/>
            <a:r>
              <a:rPr>
                <a:solidFill>
                  <a:srgbClr val="003B4F"/>
                </a:solidFill>
                <a:latin typeface="Courier"/>
              </a:rPr>
              <a:t>  </a:t>
            </a:r>
            <a:r>
              <a:rPr>
                <a:solidFill>
                  <a:srgbClr val="657422"/>
                </a:solidFill>
                <a:latin typeface="Courier"/>
              </a:rPr>
              <a:t>monitors=</a:t>
            </a:r>
            <a:r>
              <a:rPr>
                <a:solidFill>
                  <a:srgbClr val="4758AB"/>
                </a:solidFill>
                <a:latin typeface="Courier"/>
              </a:rPr>
              <a:t>c</a:t>
            </a:r>
            <a:r>
              <a:rPr>
                <a:solidFill>
                  <a:srgbClr val="003B4F"/>
                </a:solidFill>
                <a:latin typeface="Courier"/>
              </a:rPr>
              <a:t>(</a:t>
            </a:r>
            <a:r>
              <a:rPr>
                <a:solidFill>
                  <a:srgbClr val="20794D"/>
                </a:solidFill>
                <a:latin typeface="Courier"/>
              </a:rPr>
              <a:t>"b0"</a:t>
            </a:r>
            <a:r>
              <a:rPr>
                <a:solidFill>
                  <a:srgbClr val="003B4F"/>
                </a:solidFill>
                <a:latin typeface="Courier"/>
              </a:rPr>
              <a:t>,</a:t>
            </a:r>
            <a:r>
              <a:rPr>
                <a:solidFill>
                  <a:srgbClr val="20794D"/>
                </a:solidFill>
                <a:latin typeface="Courier"/>
              </a:rPr>
              <a:t>"b1"</a:t>
            </a:r>
            <a:r>
              <a:rPr>
                <a:solidFill>
                  <a:srgbClr val="003B4F"/>
                </a:solidFill>
                <a:latin typeface="Courier"/>
              </a:rPr>
              <a:t>,</a:t>
            </a:r>
            <a:r>
              <a:rPr>
                <a:solidFill>
                  <a:srgbClr val="20794D"/>
                </a:solidFill>
                <a:latin typeface="Courier"/>
              </a:rPr>
              <a:t>"b2"</a:t>
            </a:r>
            <a:r>
              <a:rPr>
                <a:solidFill>
                  <a:srgbClr val="003B4F"/>
                </a:solidFill>
                <a:latin typeface="Courier"/>
              </a:rPr>
              <a:t>,</a:t>
            </a:r>
            <a:r>
              <a:rPr>
                <a:solidFill>
                  <a:srgbClr val="20794D"/>
                </a:solidFill>
                <a:latin typeface="Courier"/>
              </a:rPr>
              <a:t>"b3"</a:t>
            </a:r>
            <a:r>
              <a:rPr>
                <a:solidFill>
                  <a:srgbClr val="003B4F"/>
                </a:solidFill>
                <a:latin typeface="Courier"/>
              </a:rPr>
              <a:t>,</a:t>
            </a:r>
            <a:r>
              <a:rPr>
                <a:solidFill>
                  <a:srgbClr val="20794D"/>
                </a:solidFill>
                <a:latin typeface="Courier"/>
              </a:rPr>
              <a:t>"sigma"</a:t>
            </a:r>
            <a:r>
              <a:rPr>
                <a:solidFill>
                  <a:srgbClr val="003B4F"/>
                </a:solidFill>
                <a:latin typeface="Courier"/>
              </a:rPr>
              <a:t>),</a:t>
            </a:r>
            <a:br/>
            <a:r>
              <a:rPr>
                <a:solidFill>
                  <a:srgbClr val="003B4F"/>
                </a:solidFill>
                <a:latin typeface="Courier"/>
              </a:rPr>
              <a:t>  </a:t>
            </a:r>
            <a:r>
              <a:rPr>
                <a:solidFill>
                  <a:srgbClr val="657422"/>
                </a:solidFill>
                <a:latin typeface="Courier"/>
              </a:rPr>
              <a:t>nchains=</a:t>
            </a:r>
            <a:r>
              <a:rPr>
                <a:solidFill>
                  <a:srgbClr val="AD0000"/>
                </a:solidFill>
                <a:latin typeface="Courier"/>
              </a:rPr>
              <a:t>4</a:t>
            </a:r>
            <a:r>
              <a:rPr>
                <a:solidFill>
                  <a:srgbClr val="003B4F"/>
                </a:solidFill>
                <a:latin typeface="Courier"/>
              </a:rPr>
              <a:t>,</a:t>
            </a:r>
            <a:br/>
            <a:r>
              <a:rPr>
                <a:solidFill>
                  <a:srgbClr val="003B4F"/>
                </a:solidFill>
                <a:latin typeface="Courier"/>
              </a:rPr>
              <a:t>  </a:t>
            </a:r>
            <a:r>
              <a:rPr>
                <a:solidFill>
                  <a:srgbClr val="657422"/>
                </a:solidFill>
                <a:latin typeface="Courier"/>
              </a:rPr>
              <a:t>niter=</a:t>
            </a:r>
            <a:r>
              <a:rPr>
                <a:solidFill>
                  <a:srgbClr val="AD0000"/>
                </a:solidFill>
                <a:latin typeface="Courier"/>
              </a:rPr>
              <a:t>11000</a:t>
            </a:r>
            <a:r>
              <a:rPr>
                <a:solidFill>
                  <a:srgbClr val="003B4F"/>
                </a:solidFill>
                <a:latin typeface="Courier"/>
              </a:rPr>
              <a:t>,</a:t>
            </a:r>
            <a:br/>
            <a:r>
              <a:rPr>
                <a:solidFill>
                  <a:srgbClr val="003B4F"/>
                </a:solidFill>
                <a:latin typeface="Courier"/>
              </a:rPr>
              <a:t>  </a:t>
            </a:r>
            <a:r>
              <a:rPr>
                <a:solidFill>
                  <a:srgbClr val="657422"/>
                </a:solidFill>
                <a:latin typeface="Courier"/>
              </a:rPr>
              <a:t>nburnin=</a:t>
            </a:r>
            <a:r>
              <a:rPr>
                <a:solidFill>
                  <a:srgbClr val="AD0000"/>
                </a:solidFill>
                <a:latin typeface="Courier"/>
              </a:rPr>
              <a:t>1000</a:t>
            </a:r>
            <a:r>
              <a:rPr>
                <a:solidFill>
                  <a:srgbClr val="003B4F"/>
                </a:solidFill>
                <a:latin typeface="Courier"/>
              </a:rPr>
              <a:t>,</a:t>
            </a:r>
            <a:br/>
            <a:r>
              <a:rPr>
                <a:solidFill>
                  <a:srgbClr val="003B4F"/>
                </a:solidFill>
                <a:latin typeface="Courier"/>
              </a:rPr>
              <a:t>  </a:t>
            </a:r>
            <a:r>
              <a:rPr>
                <a:solidFill>
                  <a:srgbClr val="657422"/>
                </a:solidFill>
                <a:latin typeface="Courier"/>
              </a:rPr>
              <a:t>samplesAsCodaMCMC=</a:t>
            </a:r>
            <a:r>
              <a:rPr>
                <a:solidFill>
                  <a:srgbClr val="8F5902"/>
                </a:solidFill>
                <a:latin typeface="Courier"/>
              </a:rPr>
              <a:t>TRUE</a:t>
            </a:r>
            <a:br/>
            <a:r>
              <a:rPr>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Example: Bayesian linear regression model</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5E5E5E"/>
                </a:solidFill>
                <a:latin typeface="Courier"/>
              </a:rPr>
              <a:t># check trace plot, empirical posterior distribution, potential scale reduction factor</a:t>
            </a:r>
            <a:br/>
            <a:r>
              <a:rPr>
                <a:solidFill>
                  <a:srgbClr val="4758AB"/>
                </a:solidFill>
                <a:latin typeface="Courier"/>
              </a:rPr>
              <a:t>par</a:t>
            </a:r>
            <a:r>
              <a:rPr>
                <a:solidFill>
                  <a:srgbClr val="003B4F"/>
                </a:solidFill>
                <a:latin typeface="Courier"/>
              </a:rPr>
              <a:t>(</a:t>
            </a:r>
            <a:r>
              <a:rPr>
                <a:solidFill>
                  <a:srgbClr val="657422"/>
                </a:solidFill>
                <a:latin typeface="Courier"/>
              </a:rPr>
              <a:t>mfrow=</a:t>
            </a:r>
            <a:r>
              <a:rPr>
                <a:solidFill>
                  <a:srgbClr val="4758AB"/>
                </a:solidFill>
                <a:latin typeface="Courier"/>
              </a:rPr>
              <a:t>c</a:t>
            </a:r>
            <a:r>
              <a:rPr>
                <a:solidFill>
                  <a:srgbClr val="003B4F"/>
                </a:solidFill>
                <a:latin typeface="Courier"/>
              </a:rPr>
              <a:t>(</a:t>
            </a:r>
            <a:r>
              <a:rPr>
                <a:solidFill>
                  <a:srgbClr val="AD0000"/>
                </a:solidFill>
                <a:latin typeface="Courier"/>
              </a:rPr>
              <a:t>2</a:t>
            </a:r>
            <a:r>
              <a:rPr>
                <a:solidFill>
                  <a:srgbClr val="003B4F"/>
                </a:solidFill>
                <a:latin typeface="Courier"/>
              </a:rPr>
              <a:t>,</a:t>
            </a:r>
            <a:r>
              <a:rPr>
                <a:solidFill>
                  <a:srgbClr val="AD0000"/>
                </a:solidFill>
                <a:latin typeface="Courier"/>
              </a:rPr>
              <a:t>5</a:t>
            </a:r>
            <a:r>
              <a:rPr>
                <a:solidFill>
                  <a:srgbClr val="003B4F"/>
                </a:solidFill>
                <a:latin typeface="Courier"/>
              </a:rPr>
              <a:t>))</a:t>
            </a:r>
            <a:br/>
            <a:br/>
            <a:r>
              <a:rPr>
                <a:solidFill>
                  <a:srgbClr val="4758AB"/>
                </a:solidFill>
                <a:latin typeface="Courier"/>
              </a:rPr>
              <a:t>traceplot</a:t>
            </a:r>
            <a:r>
              <a:rPr>
                <a:solidFill>
                  <a:srgbClr val="003B4F"/>
                </a:solidFill>
                <a:latin typeface="Courier"/>
              </a:rPr>
              <a:t>(parsPosterior)</a:t>
            </a:r>
            <a:br/>
            <a:r>
              <a:rPr>
                <a:solidFill>
                  <a:srgbClr val="4758AB"/>
                </a:solidFill>
                <a:latin typeface="Courier"/>
              </a:rPr>
              <a:t>densplot</a:t>
            </a:r>
            <a:r>
              <a:rPr>
                <a:solidFill>
                  <a:srgbClr val="003B4F"/>
                </a:solidFill>
                <a:latin typeface="Courier"/>
              </a:rPr>
              <a:t>(parsPosterior)</a:t>
            </a:r>
          </a:p>
        </p:txBody>
      </p:sp>
      <p:pic>
        <p:nvPicPr>
          <p:cNvPr id="3" name="Picture 1" descr="Chanco_STA623_BDA_2025_Henrion_Session5_files/figure-pptx/unnamed-chunk-9-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0000" lnSpcReduction="20000"/>
          </a:bodyPr>
          <a:lstStyle/>
          <a:p>
            <a:pPr lvl="0" indent="0">
              <a:buNone/>
            </a:pPr>
            <a:r>
              <a:rPr>
                <a:solidFill>
                  <a:srgbClr val="4758AB"/>
                </a:solidFill>
                <a:latin typeface="Courier"/>
              </a:rPr>
              <a:t>gelman.diag</a:t>
            </a:r>
            <a:r>
              <a:rPr>
                <a:solidFill>
                  <a:srgbClr val="003B4F"/>
                </a:solidFill>
                <a:latin typeface="Courier"/>
              </a:rPr>
              <a:t>(parsPosterior)</a:t>
            </a:r>
          </a:p>
          <a:p>
            <a:pPr lvl="0" indent="0">
              <a:buNone/>
            </a:pPr>
            <a:r>
              <a:rPr>
                <a:latin typeface="Courier"/>
              </a:rPr>
              <a:t>Potential scale reduction factors:
      Point est. Upper C.I.
b0          1.01       1.03
b1          1.00       1.00
b2          1.01       1.03
b3          1.00       1.01
sigma       1.00       1.00
Multivariate psrf
1.01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4758AB"/>
                </a:solidFill>
                <a:latin typeface="Courier"/>
              </a:rPr>
              <a:t>effectiveSize</a:t>
            </a:r>
            <a:r>
              <a:rPr>
                <a:solidFill>
                  <a:srgbClr val="003B4F"/>
                </a:solidFill>
                <a:latin typeface="Courier"/>
              </a:rPr>
              <a:t>(parsPosterior)</a:t>
            </a:r>
          </a:p>
          <a:p>
            <a:pPr lvl="0" indent="0">
              <a:buNone/>
            </a:pPr>
            <a:r>
              <a:rPr>
                <a:latin typeface="Courier"/>
              </a:rPr>
              <a:t>       b0        b1        b2        b3     sigma 
 559.5317 8599.6708  959.9527  901.1931 7513.6723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10000"/>
          </a:bodyPr>
          <a:lstStyle/>
          <a:p>
            <a:pPr lvl="0" indent="0">
              <a:buNone/>
            </a:pPr>
            <a:r>
              <a:rPr>
                <a:solidFill>
                  <a:srgbClr val="5E5E5E"/>
                </a:solidFill>
                <a:latin typeface="Courier"/>
              </a:rPr>
              <a:t># posterior mean estimate</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statistics[,</a:t>
            </a:r>
            <a:r>
              <a:rPr>
                <a:solidFill>
                  <a:srgbClr val="20794D"/>
                </a:solidFill>
                <a:latin typeface="Courier"/>
              </a:rPr>
              <a:t>"Mean"</a:t>
            </a:r>
            <a:r>
              <a:rPr>
                <a:solidFill>
                  <a:srgbClr val="003B4F"/>
                </a:solidFill>
                <a:latin typeface="Courier"/>
              </a:rPr>
              <a:t>]</a:t>
            </a:r>
            <a:br/>
            <a:r>
              <a:rPr i="1">
                <a:solidFill>
                  <a:srgbClr val="5E5E5E"/>
                </a:solidFill>
                <a:latin typeface="Courier"/>
              </a:rPr>
              <a:t>##        b0        b1        b2        b3     sigma </a:t>
            </a:r>
            <a:br/>
            <a:r>
              <a:rPr i="1">
                <a:solidFill>
                  <a:srgbClr val="5E5E5E"/>
                </a:solidFill>
                <a:latin typeface="Courier"/>
              </a:rPr>
              <a:t>## 5.4512950 0.9515548 0.1977067 0.1037935 0.7542105</a:t>
            </a:r>
          </a:p>
          <a:p>
            <a:pPr lvl="0" indent="0">
              <a:buNone/>
            </a:pPr>
            <a:r>
              <a:rPr>
                <a:solidFill>
                  <a:srgbClr val="5E5E5E"/>
                </a:solidFill>
                <a:latin typeface="Courier"/>
              </a:rPr>
              <a:t># posterior quantile based 95% credible interval</a:t>
            </a:r>
            <a:br/>
            <a:r>
              <a:rPr>
                <a:solidFill>
                  <a:srgbClr val="4758AB"/>
                </a:solidFill>
                <a:latin typeface="Courier"/>
              </a:rPr>
              <a:t>summary</a:t>
            </a:r>
            <a:r>
              <a:rPr>
                <a:solidFill>
                  <a:srgbClr val="003B4F"/>
                </a:solidFill>
                <a:latin typeface="Courier"/>
              </a:rPr>
              <a:t>(parsPosterior)</a:t>
            </a:r>
            <a:r>
              <a:rPr>
                <a:solidFill>
                  <a:srgbClr val="5E5E5E"/>
                </a:solidFill>
                <a:latin typeface="Courier"/>
              </a:rPr>
              <a:t>$</a:t>
            </a:r>
            <a:r>
              <a:rPr>
                <a:solidFill>
                  <a:srgbClr val="003B4F"/>
                </a:solidFill>
                <a:latin typeface="Courier"/>
              </a:rPr>
              <a:t>quantiles[,</a:t>
            </a:r>
            <a:r>
              <a:rPr>
                <a:solidFill>
                  <a:srgbClr val="4758AB"/>
                </a:solidFill>
                <a:latin typeface="Courier"/>
              </a:rPr>
              <a:t>c</a:t>
            </a:r>
            <a:r>
              <a:rPr>
                <a:solidFill>
                  <a:srgbClr val="003B4F"/>
                </a:solidFill>
                <a:latin typeface="Courier"/>
              </a:rPr>
              <a:t>(</a:t>
            </a:r>
            <a:r>
              <a:rPr>
                <a:solidFill>
                  <a:srgbClr val="20794D"/>
                </a:solidFill>
                <a:latin typeface="Courier"/>
              </a:rPr>
              <a:t>"2.5%"</a:t>
            </a:r>
            <a:r>
              <a:rPr>
                <a:solidFill>
                  <a:srgbClr val="003B4F"/>
                </a:solidFill>
                <a:latin typeface="Courier"/>
              </a:rPr>
              <a:t>,</a:t>
            </a:r>
            <a:r>
              <a:rPr>
                <a:solidFill>
                  <a:srgbClr val="20794D"/>
                </a:solidFill>
                <a:latin typeface="Courier"/>
              </a:rPr>
              <a:t>"97.5%"</a:t>
            </a:r>
            <a:r>
              <a:rPr>
                <a:solidFill>
                  <a:srgbClr val="003B4F"/>
                </a:solidFill>
                <a:latin typeface="Courier"/>
              </a:rPr>
              <a:t>)]</a:t>
            </a:r>
          </a:p>
          <a:p>
            <a:pPr lvl="0" indent="0">
              <a:buNone/>
            </a:pPr>
            <a:r>
              <a:rPr>
                <a:latin typeface="Courier"/>
              </a:rPr>
              <a:t>            2.5%     97.5%
b0     4.1083535 6.7691517
b1     0.5023994 1.4010345
b2    -0.2759913 0.6807954
b3     0.0567035 0.1494124
sigma  0.6166397 0.9308013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7500" lnSpcReduction="20000"/>
          </a:bodyPr>
          <a:lstStyle/>
          <a:p>
            <a:pPr marL="0" lvl="0" indent="0">
              <a:buNone/>
            </a:pPr>
            <a:r>
              <a:t>The </a:t>
            </a:r>
            <a:r>
              <a:rPr>
                <a:latin typeface="Courier"/>
              </a:rPr>
              <a:t>MCMCvis</a:t>
            </a:r>
            <a:r>
              <a:t> package provides a way to combine the parameter summaries with parameter-specific diagnostics:</a:t>
            </a:r>
          </a:p>
          <a:p>
            <a:pPr lvl="0" indent="0">
              <a:buNone/>
            </a:pPr>
            <a:r>
              <a:rPr>
                <a:solidFill>
                  <a:srgbClr val="4758AB"/>
                </a:solidFill>
                <a:latin typeface="Courier"/>
              </a:rPr>
              <a:t>MCMCsummary</a:t>
            </a:r>
            <a:r>
              <a:rPr>
                <a:solidFill>
                  <a:srgbClr val="003B4F"/>
                </a:solidFill>
                <a:latin typeface="Courier"/>
              </a:rPr>
              <a:t>(parsPosterior)</a:t>
            </a:r>
          </a:p>
          <a:p>
            <a:pPr lvl="0" indent="0">
              <a:buNone/>
            </a:pPr>
            <a:r>
              <a:rPr>
                <a:latin typeface="Courier"/>
              </a:rPr>
              <a:t>           mean         sd       2.5%       50%     97.5% Rhat n.eff
b0    5.4512950 0.67978300  4.1083535 5.4460185 6.7691517 1.01   560
b1    0.9515548 0.22849428  0.5023994 0.9510276 1.4010345 1.00  8600
b2    0.1977067 0.24195086 -0.2759913 0.1992354 0.6807954 1.01   960
b3    0.1037935 0.02350058  0.0567035 0.1037339 0.1494124 1.00   901
sigma 0.7542105 0.07993037  0.6166397 0.7470167 0.9308013 1.00  7514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Bayesian linear regression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7500" lnSpcReduction="20000"/>
          </a:bodyPr>
          <a:lstStyle/>
          <a:p>
            <a:pPr marL="0" lvl="0" indent="0">
              <a:buNone/>
            </a:pPr>
            <a:r>
              <a:t>Note that you can access all the individuals MCMC samples: </a:t>
            </a:r>
            <a:r>
              <a:rPr>
                <a:latin typeface="Courier"/>
              </a:rPr>
              <a:t>parsPosterior</a:t>
            </a:r>
            <a:r>
              <a:t> is a list with 4 elements, 1 for each chain. Each element is simply a data frame with a column for every variable in the </a:t>
            </a:r>
            <a:r>
              <a:rPr>
                <a:latin typeface="Courier"/>
              </a:rPr>
              <a:t>variable.names</a:t>
            </a:r>
            <a:r>
              <a:t> argument and the number of rows corresponds to </a:t>
            </a:r>
            <a:r>
              <a:rPr>
                <a:latin typeface="Courier"/>
              </a:rPr>
              <a:t>n.iter</a:t>
            </a:r>
            <a:r>
              <a:t>/</a:t>
            </a:r>
            <a:r>
              <a:rPr>
                <a:latin typeface="Courier"/>
              </a:rPr>
              <a:t>thin</a:t>
            </a:r>
            <a:r>
              <a:t>.</a:t>
            </a:r>
          </a:p>
          <a:p>
            <a:pPr marL="0" lvl="0" indent="0">
              <a:buNone/>
            </a:pPr>
            <a:r>
              <a:t>Use this to produce your own trace and histogram plots, compute various statistics of the parameters etc!</a:t>
            </a:r>
          </a:p>
          <a:p>
            <a:pPr lvl="0" indent="0">
              <a:buNone/>
            </a:pPr>
            <a:r>
              <a:rPr>
                <a:solidFill>
                  <a:srgbClr val="003B4F"/>
                </a:solidFill>
                <a:latin typeface="Courier"/>
              </a:rPr>
              <a:t>parsPosterior[[</a:t>
            </a:r>
            <a:r>
              <a:rPr>
                <a:solidFill>
                  <a:srgbClr val="AD0000"/>
                </a:solidFill>
                <a:latin typeface="Courier"/>
              </a:rPr>
              <a:t>1</a:t>
            </a:r>
            <a:r>
              <a:rPr>
                <a:solidFill>
                  <a:srgbClr val="003B4F"/>
                </a:solidFill>
                <a:latin typeface="Courier"/>
              </a:rPr>
              <a:t>]][</a:t>
            </a:r>
            <a:r>
              <a:rPr>
                <a:solidFill>
                  <a:srgbClr val="AD0000"/>
                </a:solidFill>
                <a:latin typeface="Courier"/>
              </a:rPr>
              <a:t>1</a:t>
            </a:r>
            <a:r>
              <a:rPr>
                <a:solidFill>
                  <a:srgbClr val="5E5E5E"/>
                </a:solidFill>
                <a:latin typeface="Courier"/>
              </a:rPr>
              <a:t>:</a:t>
            </a:r>
            <a:r>
              <a:rPr>
                <a:solidFill>
                  <a:srgbClr val="AD0000"/>
                </a:solidFill>
                <a:latin typeface="Courier"/>
              </a:rPr>
              <a:t>10</a:t>
            </a:r>
            <a:r>
              <a:rPr>
                <a:solidFill>
                  <a:srgbClr val="003B4F"/>
                </a:solidFill>
                <a:latin typeface="Courier"/>
              </a:rPr>
              <a:t>,]</a:t>
            </a:r>
            <a:br/>
            <a:r>
              <a:rPr i="1">
                <a:solidFill>
                  <a:srgbClr val="5E5E5E"/>
                </a:solidFill>
                <a:latin typeface="Courier"/>
              </a:rPr>
              <a:t>##             b0        b1          b2         b3     sigma</a:t>
            </a:r>
            <a:br/>
            <a:r>
              <a:rPr i="1">
                <a:solidFill>
                  <a:srgbClr val="5E5E5E"/>
                </a:solidFill>
                <a:latin typeface="Courier"/>
              </a:rPr>
              <a:t>##  [1,] 5.556194 0.7622882 0.006818571 0.08196353 0.7354032</a:t>
            </a:r>
            <a:br/>
            <a:r>
              <a:rPr i="1">
                <a:solidFill>
                  <a:srgbClr val="5E5E5E"/>
                </a:solidFill>
                <a:latin typeface="Courier"/>
              </a:rPr>
              <a:t>##  [2,] 5.649104 0.8770670 0.056329434 0.07998191 0.8296416</a:t>
            </a:r>
            <a:br/>
            <a:r>
              <a:rPr i="1">
                <a:solidFill>
                  <a:srgbClr val="5E5E5E"/>
                </a:solidFill>
                <a:latin typeface="Courier"/>
              </a:rPr>
              <a:t>##  [3,] 5.845487 0.5654574 0.014918379 0.08356947 0.8296416</a:t>
            </a:r>
            <a:br/>
            <a:r>
              <a:rPr i="1">
                <a:solidFill>
                  <a:srgbClr val="5E5E5E"/>
                </a:solidFill>
                <a:latin typeface="Courier"/>
              </a:rPr>
              <a:t>##  [4,] 5.593312 1.0234984 0.182497236 0.09136098 0.6499593</a:t>
            </a:r>
            <a:br/>
            <a:r>
              <a:rPr i="1">
                <a:solidFill>
                  <a:srgbClr val="5E5E5E"/>
                </a:solidFill>
                <a:latin typeface="Courier"/>
              </a:rPr>
              <a:t>##  [5,] 5.689520 1.1160244 0.201338173 0.08989110 0.6499593</a:t>
            </a:r>
            <a:br/>
            <a:r>
              <a:rPr i="1">
                <a:solidFill>
                  <a:srgbClr val="5E5E5E"/>
                </a:solidFill>
                <a:latin typeface="Courier"/>
              </a:rPr>
              <a:t>##  [6,] 5.782594 0.8341678 0.139319639 0.08703490 0.6499593</a:t>
            </a:r>
            <a:br/>
            <a:r>
              <a:rPr i="1">
                <a:solidFill>
                  <a:srgbClr val="5E5E5E"/>
                </a:solidFill>
                <a:latin typeface="Courier"/>
              </a:rPr>
              <a:t>##  [7,] 5.684924 1.0392181 0.086439855 0.08310488 0.8036415</a:t>
            </a:r>
            <a:br/>
            <a:r>
              <a:rPr i="1">
                <a:solidFill>
                  <a:srgbClr val="5E5E5E"/>
                </a:solidFill>
                <a:latin typeface="Courier"/>
              </a:rPr>
              <a:t>##  [8,] 5.748479 0.5939684 0.074928230 0.08508148 0.7925079</a:t>
            </a:r>
            <a:br/>
            <a:r>
              <a:rPr i="1">
                <a:solidFill>
                  <a:srgbClr val="5E5E5E"/>
                </a:solidFill>
                <a:latin typeface="Courier"/>
              </a:rPr>
              <a:t>##  [9,] 6.043985 0.5271855 0.228664027 0.08500948 0.7925079</a:t>
            </a:r>
            <a:br/>
            <a:r>
              <a:rPr i="1">
                <a:solidFill>
                  <a:srgbClr val="5E5E5E"/>
                </a:solidFill>
                <a:latin typeface="Courier"/>
              </a:rPr>
              <a:t>## [10,] 6.116821 0.8140915 0.414385238 0.09293210 0.7925079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More fundamental than the MCMC diagnostics, we also need to make sure the model itself is suitable for the data.</a:t>
            </a:r>
          </a:p>
          <a:p>
            <a:pPr marL="0" lvl="0" indent="0">
              <a:buNone/>
            </a:pPr>
            <a:r>
              <a:t>In general there can be 2 main reasons why a Bayesian model may not fit well: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Miss-specified prior: typically too strong a prior that conflicts with the observed data.</a:t>
            </a:r>
          </a:p>
          <a:p>
            <a:pPr marL="457200" lvl="0" indent="-457200">
              <a:buAutoNum type="arabicPeriod"/>
            </a:pPr>
            <a:r>
              <a:t>Miss-specified sampling model: some of the model assumptions are not met by the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The Bayesian paradigm, unlike the frequentist pardigm, provides a very general framework for checking model assumptions: </a:t>
                </a:r>
                <a:r>
                  <a:rPr b="1"/>
                  <a:t>posterior predictive checks</a:t>
                </a:r>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idea is simple, but powerful:</a:t>
                </a:r>
              </a:p>
              <a:p>
                <a:pPr lvl="0"/>
                <a:r>
                  <a:t>Simulate data from the posterior predictive distribution.</a:t>
                </a:r>
              </a:p>
              <a:p>
                <a:pPr lvl="0"/>
                <a:r>
                  <a:t>Compare this to the observed data.</a:t>
                </a:r>
              </a:p>
              <a:p>
                <a:pPr lvl="1"/>
                <a:r>
                  <a:t>Define a statistic that allows checking a model assumption.</a:t>
                </a:r>
              </a:p>
              <a:p>
                <a:pPr lvl="1"/>
                <a:r>
                  <a:t>Compute this for the observed data and then for a large number of simulated datasets.</a:t>
                </a:r>
              </a:p>
              <a:p>
                <a:pPr lvl="1"/>
                <a:r>
                  <a:t>Compute the proportion of times that the statistic estimates from the predicted data are as extreme as the one from the observed data – if this is too low it can indicate a violated assumption.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𝑍</m:t>
                    </m:r>
                  </m:oMath>
                </a14:m>
                <a:r>
                  <a:rPr dirty="0"/>
                  <a:t> - random variables</a:t>
                </a:r>
              </a:p>
              <a:p>
                <a:pPr lvl="0"/>
                <a14:m>
                  <m:oMath xmlns:m="http://schemas.openxmlformats.org/officeDocument/2006/math">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𝑧</m:t>
                    </m:r>
                  </m:oMath>
                </a14:m>
                <a:r>
                  <a:rPr dirty="0"/>
                  <a:t> - measured / observed values</a:t>
                </a:r>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𝑋</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𝑍</m:t>
                        </m:r>
                      </m:e>
                    </m:acc>
                  </m:oMath>
                </a14:m>
                <a:r>
                  <a:rPr dirty="0"/>
                  <a:t> - sample mean estimators for X, Y, Z</a:t>
                </a:r>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𝑥</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𝑧</m:t>
                        </m:r>
                      </m:e>
                    </m:acc>
                  </m:oMath>
                </a14:m>
                <a:r>
                  <a:rPr dirty="0"/>
                  <a:t> - sample mean estimates of X, Y, Z</a:t>
                </a:r>
                <a:r>
                  <a:rPr lang="en-GB" dirty="0"/>
                  <a:t> </a:t>
                </a:r>
                <a:endParaRPr dirty="0"/>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𝑇</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𝑡</m:t>
                        </m:r>
                      </m:e>
                    </m:acc>
                  </m:oMath>
                </a14:m>
                <a:r>
                  <a:rPr dirty="0"/>
                  <a:t> - given a statistic T, estimator and estimate of T</a:t>
                </a:r>
              </a:p>
              <a:p>
                <a:pPr lvl="0"/>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oMath>
                </a14:m>
                <a:r>
                  <a:rPr dirty="0"/>
                  <a:t> - probability of an event A occurring</a:t>
                </a:r>
              </a:p>
              <a:p>
                <a:pPr lvl="0"/>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𝑌</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𝑍</m:t>
                        </m:r>
                      </m:sub>
                    </m:sSub>
                    <m:d>
                      <m:dPr>
                        <m:ctrlPr>
                          <a:rPr i="1">
                            <a:latin typeface="Cambria Math" panose="02040503050406030204" pitchFamily="18" charset="0"/>
                          </a:rPr>
                        </m:ctrlPr>
                      </m:dPr>
                      <m:e>
                        <m:r>
                          <a:rPr>
                            <a:latin typeface="Cambria Math" panose="02040503050406030204" pitchFamily="18" charset="0"/>
                          </a:rPr>
                          <m:t>.</m:t>
                        </m:r>
                      </m:e>
                    </m:d>
                  </m:oMath>
                </a14:m>
                <a:r>
                  <a:rPr dirty="0"/>
                  <a:t> - probability mass / density functions of X, Y, Z; sometimes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etc. rather than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endParaRPr dirty="0"/>
              </a:p>
              <a:p>
                <a:pPr lvl="0"/>
                <a:r>
                  <a:rPr dirty="0"/>
                  <a:t>p(.) - used as a shorthand notation for </a:t>
                </a:r>
                <a:r>
                  <a:rPr dirty="0" err="1"/>
                  <a:t>pmfs</a:t>
                </a:r>
                <a:r>
                  <a:rPr dirty="0"/>
                  <a:t> / pdfs if the use of this is unambiguous (i.e. it is clear which is the random variable)</a:t>
                </a:r>
              </a:p>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𝐹</m:t>
                    </m:r>
                  </m:oMath>
                </a14:m>
                <a:r>
                  <a:rPr dirty="0"/>
                  <a:t> - X distributed according to distribution function F</a:t>
                </a:r>
              </a:p>
              <a:p>
                <a:pPr lvl="0"/>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𝑍</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𝑇</m:t>
                        </m:r>
                      </m:e>
                    </m:d>
                  </m:oMath>
                </a14:m>
                <a:r>
                  <a:rPr dirty="0"/>
                  <a:t> - the expectation of X, Y, Z, T respectively</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965" t="-3252" b="-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1</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we assume</a:t>
            </a:r>
          </a:p>
          <a:p>
            <a:pPr lvl="0"/>
            <a:r>
              <a:t>A binomial sampling model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m:t>
                </m:r>
                <m:r>
                  <m:rPr>
                    <m:nor/>
                  </m:rPr>
                  <a:rPr/>
                  <m:t>Bern</m:t>
                </m:r>
                <m:d>
                  <m:dPr>
                    <m:ctrlPr>
                      <a:rPr i="1">
                        <a:latin typeface="Cambria Math" panose="02040503050406030204" pitchFamily="18" charset="0"/>
                      </a:rPr>
                    </m:ctrlPr>
                  </m:dPr>
                  <m:e>
                    <m:r>
                      <a:rPr>
                        <a:latin typeface="Cambria Math" panose="02040503050406030204" pitchFamily="18" charset="0"/>
                      </a:rPr>
                      <m:t>𝜋</m:t>
                    </m:r>
                  </m:e>
                </m:d>
              </m:oMath>
            </a14:m>
            <a:r>
              <a:t>.</a:t>
            </a:r>
          </a:p>
          <a:p>
            <a:pPr lvl="0"/>
            <a:r>
              <a:t>A beta prior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200,50</m:t>
                    </m:r>
                  </m:e>
                </m:d>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And let’s suppose we observe the following data</a:t>
            </a:r>
          </a:p>
          <a:p>
            <a:pPr lvl="0"/>
            <a14:m xmlns:a14="http://schemas.microsoft.com/office/drawing/2010/main">
              <m:oMath xmlns:m="http://schemas.openxmlformats.org/officeDocument/2006/math">
                <m:r>
                  <a:rPr>
                    <a:latin typeface="Cambria Math" panose="02040503050406030204" pitchFamily="18" charset="0"/>
                  </a:rPr>
                  <m:t>0,1,0,0,0,0,0,0,1,1,0,0,0,0,0</m:t>
                </m:r>
              </m:oMath>
            </a14:m>
            <a:r>
              <a:t> (i.e. n=15, k=3)</a:t>
            </a:r>
          </a:p>
          <a:p>
            <a:pPr marL="0" lvl="0" indent="0">
              <a:buNone/>
            </a:pPr>
            <a:r>
              <a:t>We have seen that the posterior distribution will be </a:t>
            </a:r>
            <a14:m xmlns:a14="http://schemas.microsoft.com/office/drawing/2010/main">
              <m:oMath xmlns:m="http://schemas.openxmlformats.org/officeDocument/2006/math">
                <m:r>
                  <m:rPr>
                    <m:nor/>
                  </m:rPr>
                  <a:rPr/>
                  <m:t>Beta</m:t>
                </m:r>
                <m:d>
                  <m:dPr>
                    <m:ctrlPr>
                      <a:rPr i="1">
                        <a:latin typeface="Cambria Math" panose="02040503050406030204" pitchFamily="18" charset="0"/>
                      </a:rPr>
                    </m:ctrlPr>
                  </m:dPr>
                  <m:e>
                    <m:r>
                      <a:rPr>
                        <a:latin typeface="Cambria Math" panose="02040503050406030204" pitchFamily="18" charset="0"/>
                      </a:rPr>
                      <m:t>200+3,50+15−3</m:t>
                    </m:r>
                  </m:e>
                </m:d>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203,62</m:t>
                    </m:r>
                  </m:e>
                </m:d>
              </m:oMath>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1</a:t>
            </a:r>
          </a:p>
        </p:txBody>
      </p:sp>
      <p:pic>
        <p:nvPicPr>
          <p:cNvPr id="3" name="Picture 1" descr="Chanco_STA623_BDA_2025_Henrion_Session5_files/figure-pptx/unnamed-chunk-16-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1</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posterior predictive distribution is Bernoulli with parameter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2"/>
                            <m:mcJc m:val="center"/>
                          </m:mcPr>
                        </m:mc>
                      </m:mcs>
                      <m:ctrlPr>
                        <a:rPr>
                          <a:latin typeface="Cambria Math" panose="02040503050406030204" pitchFamily="18" charset="0"/>
                        </a:rPr>
                      </m:ctrlPr>
                    </m:mPr>
                    <m:mr>
                      <m:e>
                        <m:sSub>
                          <m:sSubPr>
                            <m:ctrlPr>
                              <a:rPr>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e>
                      <m:e>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=1|</m:t>
                            </m:r>
                            <m:r>
                              <a:rPr>
                                <a:latin typeface="Cambria Math" panose="02040503050406030204" pitchFamily="18" charset="0"/>
                              </a:rPr>
                              <m:t>𝑛</m:t>
                            </m:r>
                            <m:r>
                              <a:rPr>
                                <a:latin typeface="Cambria Math" panose="02040503050406030204" pitchFamily="18" charset="0"/>
                              </a:rPr>
                              <m:t>=15,</m:t>
                            </m:r>
                            <m:r>
                              <a:rPr>
                                <a:latin typeface="Cambria Math" panose="02040503050406030204" pitchFamily="18" charset="0"/>
                              </a:rPr>
                              <m:t>𝑘</m:t>
                            </m:r>
                            <m:r>
                              <a:rPr>
                                <a:latin typeface="Cambria Math" panose="02040503050406030204" pitchFamily="18" charset="0"/>
                              </a:rPr>
                              <m:t>=3</m:t>
                            </m:r>
                          </m:e>
                        </m:d>
                        <m:r>
                          <a:rPr>
                            <a:latin typeface="Cambria Math" panose="02040503050406030204" pitchFamily="18" charset="0"/>
                          </a:rPr>
                          <m:t>]</m:t>
                        </m:r>
                      </m:e>
                    </m:mr>
                    <m:mr>
                      <m:e/>
                      <m:e>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=1|</m:t>
                            </m:r>
                            <m:r>
                              <a:rPr>
                                <a:latin typeface="Cambria Math" panose="02040503050406030204" pitchFamily="18" charset="0"/>
                              </a:rPr>
                              <m:t>𝜋</m:t>
                            </m:r>
                          </m:e>
                        </m:d>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=15,</m:t>
                            </m:r>
                            <m:r>
                              <a:rPr>
                                <a:latin typeface="Cambria Math" panose="02040503050406030204" pitchFamily="18" charset="0"/>
                              </a:rPr>
                              <m:t>𝑘</m:t>
                            </m:r>
                            <m:r>
                              <a:rPr>
                                <a:latin typeface="Cambria Math" panose="02040503050406030204" pitchFamily="18" charset="0"/>
                              </a:rPr>
                              <m:t>=3</m:t>
                            </m:r>
                          </m:e>
                        </m:d>
                        <m:r>
                          <a:rPr>
                            <a:latin typeface="Cambria Math" panose="02040503050406030204" pitchFamily="18" charset="0"/>
                          </a:rPr>
                          <m:t>𝑑</m:t>
                        </m:r>
                        <m:r>
                          <a:rPr>
                            <a:latin typeface="Cambria Math" panose="02040503050406030204" pitchFamily="18" charset="0"/>
                          </a:rPr>
                          <m:t>𝜋</m:t>
                        </m:r>
                      </m:e>
                    </m:mr>
                    <m:mr>
                      <m:e/>
                      <m:e>
                        <m:r>
                          <a:rPr>
                            <a:latin typeface="Cambria Math" panose="02040503050406030204" pitchFamily="18" charset="0"/>
                          </a:rPr>
                          <m:t>=∫</m:t>
                        </m:r>
                        <m:r>
                          <a:rPr>
                            <a:latin typeface="Cambria Math" panose="02040503050406030204" pitchFamily="18" charset="0"/>
                          </a:rPr>
                          <m:t>𝜋</m:t>
                        </m:r>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265</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203</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62</m:t>
                                </m:r>
                              </m:e>
                            </m:d>
                          </m:den>
                        </m:f>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202</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61</m:t>
                            </m:r>
                          </m:sup>
                        </m:sSup>
                        <m:r>
                          <a:rPr>
                            <a:latin typeface="Cambria Math" panose="02040503050406030204" pitchFamily="18" charset="0"/>
                          </a:rPr>
                          <m:t>𝑑</m:t>
                        </m:r>
                        <m:r>
                          <a:rPr>
                            <a:latin typeface="Cambria Math" panose="02040503050406030204" pitchFamily="18" charset="0"/>
                          </a:rPr>
                          <m:t>𝜋</m:t>
                        </m:r>
                      </m:e>
                    </m:mr>
                    <m:mr>
                      <m:e/>
                      <m:e>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265</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203</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62</m:t>
                                </m:r>
                              </m:e>
                            </m:d>
                          </m:den>
                        </m:f>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204</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62</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266</m:t>
                                </m:r>
                              </m:e>
                            </m:d>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203</m:t>
                            </m:r>
                          </m:num>
                          <m:den>
                            <m:r>
                              <a:rPr>
                                <a:latin typeface="Cambria Math" panose="02040503050406030204" pitchFamily="18" charset="0"/>
                              </a:rPr>
                              <m:t>265</m:t>
                            </m:r>
                          </m:den>
                        </m:f>
                      </m:e>
                    </m:mr>
                    <m:mr>
                      <m:e/>
                      <m:e>
                        <m:r>
                          <a:rPr>
                            <a:latin typeface="Cambria Math" panose="02040503050406030204" pitchFamily="18" charset="0"/>
                          </a:rPr>
                          <m:t>=0.7660</m:t>
                        </m:r>
                      </m:e>
                    </m:mr>
                  </m:m>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1</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Writing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15</m:t>
                    </m:r>
                  </m:sup>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e>
                </m:nary>
              </m:oMath>
            </a14:m>
            <a:r>
              <a:t> for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sSub>
                  <m:sSubPr>
                    <m:ctrlPr>
                      <a:rPr i="1">
                        <a:latin typeface="Cambria Math" panose="02040503050406030204" pitchFamily="18" charset="0"/>
                      </a:rPr>
                    </m:ctrlPr>
                  </m:sSubPr>
                  <m:e>
                    <m:r>
                      <a:rPr>
                        <a:latin typeface="Cambria Math" panose="02040503050406030204" pitchFamily="18" charset="0"/>
                      </a:rPr>
                      <m:t>∼</m:t>
                    </m:r>
                  </m:e>
                  <m:sub>
                    <m:r>
                      <a:rPr>
                        <a:latin typeface="Cambria Math" panose="02040503050406030204" pitchFamily="18" charset="0"/>
                      </a:rPr>
                      <m:t>𝑖𝑖𝑑</m:t>
                    </m:r>
                  </m:sub>
                </m:sSub>
                <m:r>
                  <a:rPr>
                    <a:latin typeface="Cambria Math" panose="02040503050406030204" pitchFamily="18" charset="0"/>
                  </a:rPr>
                  <m:t>𝐵𝑒𝑟𝑛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e>
                </m:d>
              </m:oMath>
            </a14:m>
            <a:r>
              <a:t>, then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𝐵𝑖𝑛</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=15,</m:t>
                    </m:r>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e>
                </m:d>
              </m:oMath>
            </a14:m>
            <a:r>
              <a:t>. Using this we can calculate </a:t>
            </a:r>
            <a14:m xmlns:a14="http://schemas.microsoft.com/office/drawing/2010/main">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≤3|</m:t>
                    </m:r>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=15</m:t>
                    </m:r>
                  </m:e>
                </m:d>
                <m:r>
                  <a:rPr>
                    <a:latin typeface="Cambria Math" panose="02040503050406030204" pitchFamily="18" charset="0"/>
                  </a:rPr>
                  <m:t>=5.93⋅</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−6</m:t>
                    </m:r>
                  </m:sup>
                </m:sSup>
              </m:oMath>
            </a14:m>
            <a:r>
              <a:t>.</a:t>
            </a:r>
          </a:p>
          <a:p>
            <a:pPr marL="0" lvl="0" indent="0">
              <a:buNone/>
            </a:pPr>
            <a:r>
              <a:t>So we are saying that based on the fact that we observed 3 successes among 15 trials, it is extremeley unlikely to observe 3 or fewer successes among 15 trials.</a:t>
            </a:r>
          </a:p>
          <a:p>
            <a:pPr marL="0" lvl="0" indent="0">
              <a:buNone/>
            </a:pPr>
            <a:r>
              <a:t>This clearly indicates a problem with our posterior model and it is due to a very strong prior favouring a high success rate and very little observed data with low success rate. In this case, the prior is 1) at loggerheads with the data and 2) too strong.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2</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we want to estimate the probability of in-hospital death for A &amp; E patients. Suppose we conduct a study where we recruit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=30</m:t>
                </m:r>
              </m:oMath>
            </a14:m>
            <a:r>
              <a:t> consecutive patients attending A &amp; E and we record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=0</m:t>
                </m:r>
              </m:oMath>
            </a14:m>
            <a:r>
              <a:t> if patient </a:t>
            </a:r>
            <a14:m xmlns:a14="http://schemas.microsoft.com/office/drawing/2010/main">
              <m:oMath xmlns:m="http://schemas.openxmlformats.org/officeDocument/2006/math">
                <m:r>
                  <a:rPr>
                    <a:latin typeface="Cambria Math" panose="02040503050406030204" pitchFamily="18" charset="0"/>
                  </a:rPr>
                  <m:t>𝑖</m:t>
                </m:r>
              </m:oMath>
            </a14:m>
            <a:r>
              <a:t> is alive at discharge and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=1</m:t>
                </m:r>
              </m:oMath>
            </a14:m>
            <a:r>
              <a:t> if they died.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develop a Bayesian model by assuming:</a:t>
            </a:r>
          </a:p>
          <a:p>
            <a:pPr lvl="0"/>
            <a:r>
              <a:t>A </a:t>
            </a:r>
            <a14:m xmlns:a14="http://schemas.microsoft.com/office/drawing/2010/main">
              <m:oMath xmlns:m="http://schemas.openxmlformats.org/officeDocument/2006/math">
                <m:r>
                  <m:rPr>
                    <m:nor/>
                  </m:rPr>
                  <a:rPr/>
                  <m:t>Beta</m:t>
                </m:r>
                <m:d>
                  <m:dPr>
                    <m:ctrlPr>
                      <a:rPr i="1">
                        <a:latin typeface="Cambria Math" panose="02040503050406030204" pitchFamily="18" charset="0"/>
                      </a:rPr>
                    </m:ctrlPr>
                  </m:dPr>
                  <m:e>
                    <m:r>
                      <a:rPr>
                        <a:latin typeface="Cambria Math" panose="02040503050406030204" pitchFamily="18" charset="0"/>
                      </a:rPr>
                      <m:t>1/2,1/2</m:t>
                    </m:r>
                  </m:e>
                </m:d>
              </m:oMath>
            </a14:m>
            <a:r>
              <a:t> prior.</a:t>
            </a:r>
          </a:p>
          <a:p>
            <a:pPr lvl="0"/>
            <a:r>
              <a:t>A </a:t>
            </a:r>
            <a14:m xmlns:a14="http://schemas.microsoft.com/office/drawing/2010/main">
              <m:oMath xmlns:m="http://schemas.openxmlformats.org/officeDocument/2006/math">
                <m:r>
                  <m:rPr>
                    <m:nor/>
                  </m:rPr>
                  <a:rPr/>
                  <m:t>Bernoulli</m:t>
                </m:r>
                <m:d>
                  <m:dPr>
                    <m:ctrlPr>
                      <a:rPr i="1">
                        <a:latin typeface="Cambria Math" panose="02040503050406030204" pitchFamily="18" charset="0"/>
                      </a:rPr>
                    </m:ctrlPr>
                  </m:dPr>
                  <m:e>
                    <m:r>
                      <a:rPr>
                        <a:latin typeface="Cambria Math" panose="02040503050406030204" pitchFamily="18" charset="0"/>
                      </a:rPr>
                      <m:t>𝜋</m:t>
                    </m:r>
                  </m:e>
                </m:d>
              </m:oMath>
            </a14:m>
            <a:r>
              <a:t> sampling model, i.e.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𝜋</m:t>
                </m:r>
                <m:sSub>
                  <m:sSubPr>
                    <m:ctrlPr>
                      <a:rPr i="1">
                        <a:latin typeface="Cambria Math" panose="02040503050406030204" pitchFamily="18" charset="0"/>
                      </a:rPr>
                    </m:ctrlPr>
                  </m:sSubPr>
                  <m:e>
                    <m:r>
                      <a:rPr>
                        <a:latin typeface="Cambria Math" panose="02040503050406030204" pitchFamily="18" charset="0"/>
                      </a:rPr>
                      <m:t>∼</m:t>
                    </m:r>
                  </m:e>
                  <m:sub>
                    <m:r>
                      <m:rPr>
                        <m:nor/>
                      </m:rPr>
                      <a:rPr/>
                      <m:t>iid</m:t>
                    </m:r>
                  </m:sub>
                </m:sSub>
                <m:r>
                  <m:rPr>
                    <m:nor/>
                  </m:rPr>
                  <a:rPr/>
                  <m:t>Bern</m:t>
                </m:r>
                <m:d>
                  <m:dPr>
                    <m:ctrlPr>
                      <a:rPr i="1">
                        <a:latin typeface="Cambria Math" panose="02040503050406030204" pitchFamily="18" charset="0"/>
                      </a:rPr>
                    </m:ctrlPr>
                  </m:dPr>
                  <m:e>
                    <m:r>
                      <a:rPr>
                        <a:latin typeface="Cambria Math" panose="02040503050406030204" pitchFamily="18" charset="0"/>
                      </a:rPr>
                      <m:t>𝜋</m:t>
                    </m:r>
                  </m:e>
                </m:d>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Now suppose we observe the following sequence of data where half-way through our study, there was a black-out at the hospital and a lot of life-saving equipment was not working:</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0,0,0,1,0,0,0,0,0,0,0,0,0,0,0,1,1,1,1,1,1,1,1,1,0,1,1,1,1,1</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other words: all but 1 of the first 15 patients survived but all except 2 of the last 15 died.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seems to be at odds with our assumption of </a:t>
                </a:r>
                <a:r>
                  <a:rPr i="1"/>
                  <a:t>independent</a:t>
                </a:r>
                <a:r>
                  <a:t> data.</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 can we test this independence assumption?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2</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data are consistent with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 but under the assumption of independence, we would expect a random pattern of 0’s and 1’s - in other word we would expect regular switches between 0 and 1 in the sequence of outcomes.</a:t>
            </a:r>
          </a:p>
          <a:p>
            <a:pPr marL="0" lvl="0" indent="0">
              <a:buNone/>
            </a:pPr>
            <a:r>
              <a:t>Let us define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30−1</m:t>
                      </m:r>
                    </m:sup>
                    <m:e>
                      <m:r>
                        <a:rPr>
                          <a:latin typeface="Cambria Math" panose="02040503050406030204" pitchFamily="18" charset="0"/>
                        </a:rPr>
                        <m:t>𝐼</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r>
                            <a:rPr>
                              <a:latin typeface="Cambria Math" panose="02040503050406030204" pitchFamily="18" charset="0"/>
                            </a:rPr>
                            <m:t>+1</m:t>
                          </m:r>
                        </m:sub>
                      </m:sSub>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the observed data: </a:t>
            </a:r>
            <a14:m xmlns:a14="http://schemas.microsoft.com/office/drawing/2010/main">
              <m:oMath xmlns:m="http://schemas.openxmlformats.org/officeDocument/2006/math">
                <m:r>
                  <a:rPr>
                    <a:latin typeface="Cambria Math" panose="02040503050406030204" pitchFamily="18" charset="0"/>
                  </a:rPr>
                  <m:t>𝑇</m:t>
                </m:r>
                <m:r>
                  <a:rPr>
                    <a:latin typeface="Cambria Math" panose="02040503050406030204" pitchFamily="18" charset="0"/>
                  </a:rPr>
                  <m:t>=5</m:t>
                </m:r>
              </m:oMath>
            </a14:m>
            <a:r>
              <a:t> (5 switches).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2</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know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2"/>
                                <m:mcJc m:val="center"/>
                              </m:mcPr>
                            </m:mc>
                          </m:mcs>
                          <m:ctrlPr>
                            <a:rPr>
                              <a:latin typeface="Cambria Math" panose="02040503050406030204" pitchFamily="18" charset="0"/>
                            </a:rPr>
                          </m:ctrlPr>
                        </m:mPr>
                        <m:mr>
                          <m:e>
                            <m:r>
                              <a:rPr>
                                <a:latin typeface="Cambria Math" panose="02040503050406030204" pitchFamily="18" charset="0"/>
                              </a:rPr>
                              <m:t>𝜋</m:t>
                            </m:r>
                          </m:e>
                          <m:e>
                            <m:r>
                              <a:rPr>
                                <a:latin typeface="Cambria Math" panose="02040503050406030204" pitchFamily="18" charset="0"/>
                              </a:rPr>
                              <m:t>∼</m:t>
                            </m:r>
                            <m:r>
                              <a:rPr>
                                <a:latin typeface="Cambria Math" panose="02040503050406030204" pitchFamily="18" charset="0"/>
                              </a:rPr>
                              <m:t>𝐵𝑒𝑡𝑎</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e>
                        </m:mr>
                        <m:m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𝜋</m:t>
                            </m:r>
                          </m:e>
                          <m:e>
                            <m:r>
                              <a:rPr>
                                <a:latin typeface="Cambria Math" panose="02040503050406030204" pitchFamily="18" charset="0"/>
                              </a:rPr>
                              <m:t>∼</m:t>
                            </m:r>
                            <m:r>
                              <a:rPr>
                                <a:latin typeface="Cambria Math" panose="02040503050406030204" pitchFamily="18" charset="0"/>
                              </a:rPr>
                              <m:t>𝐵𝑒𝑟𝑛</m:t>
                            </m:r>
                            <m:d>
                              <m:dPr>
                                <m:ctrlPr>
                                  <a:rPr i="1">
                                    <a:latin typeface="Cambria Math" panose="02040503050406030204" pitchFamily="18" charset="0"/>
                                  </a:rPr>
                                </m:ctrlPr>
                              </m:dPr>
                              <m:e>
                                <m:r>
                                  <a:rPr>
                                    <a:latin typeface="Cambria Math" panose="02040503050406030204" pitchFamily="18" charset="0"/>
                                  </a:rPr>
                                  <m:t>𝜋</m:t>
                                </m:r>
                              </m:e>
                            </m:d>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𝐵𝑒𝑟𝑛</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den>
                      </m:f>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So here we have </a:t>
            </a:r>
            <a14:m xmlns:a14="http://schemas.microsoft.com/office/drawing/2010/main">
              <m:oMath xmlns:m="http://schemas.openxmlformats.org/officeDocument/2006/math">
                <m:r>
                  <a:rPr>
                    <a:latin typeface="Cambria Math" panose="02040503050406030204" pitchFamily="18" charset="0"/>
                  </a:rPr>
                  <m:t>𝑎</m:t>
                </m:r>
                <m:r>
                  <a:rPr>
                    <a:latin typeface="Cambria Math" panose="02040503050406030204" pitchFamily="18" charset="0"/>
                  </a:rPr>
                  <m:t>=1/2,</m:t>
                </m:r>
                <m:r>
                  <a:rPr>
                    <a:latin typeface="Cambria Math" panose="02040503050406030204" pitchFamily="18" charset="0"/>
                  </a:rPr>
                  <m:t>𝑏</m:t>
                </m:r>
                <m:r>
                  <a:rPr>
                    <a:latin typeface="Cambria Math" panose="02040503050406030204" pitchFamily="18" charset="0"/>
                  </a:rPr>
                  <m:t>=1/2,</m:t>
                </m:r>
                <m:r>
                  <a:rPr>
                    <a:latin typeface="Cambria Math" panose="02040503050406030204" pitchFamily="18" charset="0"/>
                  </a:rPr>
                  <m:t>𝑛</m:t>
                </m:r>
                <m:r>
                  <a:rPr>
                    <a:latin typeface="Cambria Math" panose="02040503050406030204" pitchFamily="18" charset="0"/>
                  </a:rPr>
                  <m:t>=30,</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=15</m:t>
                </m:r>
              </m:oMath>
            </a14:m>
            <a:r>
              <a:t> and hence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15.5</m:t>
                    </m:r>
                  </m:num>
                  <m:den>
                    <m:r>
                      <a:rPr>
                        <a:latin typeface="Cambria Math" panose="02040503050406030204" pitchFamily="18" charset="0"/>
                      </a:rPr>
                      <m:t>31</m:t>
                    </m:r>
                  </m:den>
                </m:f>
                <m:r>
                  <a:rPr>
                    <a:latin typeface="Cambria Math" panose="02040503050406030204" pitchFamily="18" charset="0"/>
                  </a:rPr>
                  <m:t>=0.5</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Posterior predictive checks - 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0000" lnSpcReduction="20000"/>
              </a:bodyPr>
              <a:lstStyle/>
              <a:p>
                <a:pPr marL="0" lvl="0" indent="0">
                  <a:buNone/>
                </a:pPr>
                <a:r>
                  <a:t>So what we can do now, is repeatedly simulate data from the posterior predictive distribution (30 observations at a time, i.e.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m:t>
                    </m:r>
                    <m:r>
                      <a:rPr>
                        <a:latin typeface="Cambria Math" panose="02040503050406030204" pitchFamily="18" charset="0"/>
                      </a:rPr>
                      <m:t>𝐵𝑖𝑛</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=30,</m:t>
                        </m:r>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𝑝𝑜𝑠𝑡</m:t>
                            </m:r>
                          </m:sub>
                        </m:sSub>
                      </m:e>
                    </m:d>
                  </m:oMath>
                </a14:m>
                <a:r>
                  <a:t>) and compute T each time, to compute how likely it would be to observe </a:t>
                </a:r>
                <a14:m>
                  <m:oMath xmlns:m="http://schemas.openxmlformats.org/officeDocument/2006/math">
                    <m:r>
                      <a:rPr>
                        <a:latin typeface="Cambria Math" panose="02040503050406030204" pitchFamily="18" charset="0"/>
                      </a:rPr>
                      <m:t>𝑇</m:t>
                    </m:r>
                    <m:r>
                      <a:rPr>
                        <a:latin typeface="Cambria Math" panose="02040503050406030204" pitchFamily="18" charset="0"/>
                      </a:rPr>
                      <m:t>≤5</m:t>
                    </m:r>
                  </m:oMath>
                </a14:m>
                <a:r>
                  <a:t> under the posterior predictive distribution.</a:t>
                </a:r>
              </a:p>
              <a:p>
                <a:pPr lvl="0" indent="0">
                  <a:buNone/>
                </a:pPr>
                <a:r>
                  <a:rPr>
                    <a:solidFill>
                      <a:srgbClr val="003B4F"/>
                    </a:solidFill>
                    <a:latin typeface="Courier"/>
                  </a:rPr>
                  <a:t>N&lt;-</a:t>
                </a:r>
                <a:r>
                  <a:rPr>
                    <a:solidFill>
                      <a:srgbClr val="AD0000"/>
                    </a:solidFill>
                    <a:latin typeface="Courier"/>
                  </a:rPr>
                  <a:t>1e5</a:t>
                </a:r>
                <a:br/>
                <a:r>
                  <a:rPr>
                    <a:solidFill>
                      <a:srgbClr val="003B4F"/>
                    </a:solidFill>
                    <a:latin typeface="Courier"/>
                  </a:rPr>
                  <a:t>t&lt;-</a:t>
                </a:r>
                <a:r>
                  <a:rPr>
                    <a:solidFill>
                      <a:srgbClr val="4758AB"/>
                    </a:solidFill>
                    <a:latin typeface="Courier"/>
                  </a:rPr>
                  <a:t>integer</a:t>
                </a:r>
                <a:r>
                  <a:rPr>
                    <a:solidFill>
                      <a:srgbClr val="003B4F"/>
                    </a:solidFill>
                    <a:latin typeface="Courier"/>
                  </a:rPr>
                  <a:t>(N)</a:t>
                </a:r>
                <a:br/>
                <a:r>
                  <a:rPr b="1">
                    <a:solidFill>
                      <a:srgbClr val="003B4F"/>
                    </a:solidFill>
                    <a:latin typeface="Courier"/>
                  </a:rPr>
                  <a:t>for</a:t>
                </a:r>
                <a:r>
                  <a:rPr>
                    <a:solidFill>
                      <a:srgbClr val="003B4F"/>
                    </a:solidFill>
                    <a:latin typeface="Courier"/>
                  </a:rPr>
                  <a:t>(i </a:t>
                </a:r>
                <a:r>
                  <a:rPr b="1">
                    <a:solidFill>
                      <a:srgbClr val="003B4F"/>
                    </a:solidFill>
                    <a:latin typeface="Courier"/>
                  </a:rPr>
                  <a:t>in</a:t>
                </a:r>
                <a:r>
                  <a:rPr>
                    <a:solidFill>
                      <a:srgbClr val="003B4F"/>
                    </a:solidFill>
                    <a:latin typeface="Courier"/>
                  </a:rPr>
                  <a:t> </a:t>
                </a:r>
                <a:r>
                  <a:rPr>
                    <a:solidFill>
                      <a:srgbClr val="AD0000"/>
                    </a:solidFill>
                    <a:latin typeface="Courier"/>
                  </a:rPr>
                  <a:t>1</a:t>
                </a:r>
                <a:r>
                  <a:rPr>
                    <a:solidFill>
                      <a:srgbClr val="5E5E5E"/>
                    </a:solidFill>
                    <a:latin typeface="Courier"/>
                  </a:rPr>
                  <a:t>:</a:t>
                </a:r>
                <a:r>
                  <a:rPr>
                    <a:solidFill>
                      <a:srgbClr val="003B4F"/>
                    </a:solidFill>
                    <a:latin typeface="Courier"/>
                  </a:rPr>
                  <a:t>N){</a:t>
                </a:r>
                <a:br/>
                <a:r>
                  <a:rPr>
                    <a:solidFill>
                      <a:srgbClr val="003B4F"/>
                    </a:solidFill>
                    <a:latin typeface="Courier"/>
                  </a:rPr>
                  <a:t>  y_ppc&lt;-</a:t>
                </a:r>
                <a:r>
                  <a:rPr>
                    <a:solidFill>
                      <a:srgbClr val="4758AB"/>
                    </a:solidFill>
                    <a:latin typeface="Courier"/>
                  </a:rPr>
                  <a:t>rbinom</a:t>
                </a:r>
                <a:r>
                  <a:rPr>
                    <a:solidFill>
                      <a:srgbClr val="003B4F"/>
                    </a:solidFill>
                    <a:latin typeface="Courier"/>
                  </a:rPr>
                  <a:t>(</a:t>
                </a:r>
                <a:r>
                  <a:rPr>
                    <a:solidFill>
                      <a:srgbClr val="657422"/>
                    </a:solidFill>
                    <a:latin typeface="Courier"/>
                  </a:rPr>
                  <a:t>n=</a:t>
                </a:r>
                <a:r>
                  <a:rPr>
                    <a:solidFill>
                      <a:srgbClr val="AD0000"/>
                    </a:solidFill>
                    <a:latin typeface="Courier"/>
                  </a:rPr>
                  <a:t>30</a:t>
                </a:r>
                <a:r>
                  <a:rPr>
                    <a:solidFill>
                      <a:srgbClr val="003B4F"/>
                    </a:solidFill>
                    <a:latin typeface="Courier"/>
                  </a:rPr>
                  <a:t>,</a:t>
                </a:r>
                <a:r>
                  <a:rPr>
                    <a:solidFill>
                      <a:srgbClr val="657422"/>
                    </a:solidFill>
                    <a:latin typeface="Courier"/>
                  </a:rPr>
                  <a:t>size=</a:t>
                </a:r>
                <a:r>
                  <a:rPr>
                    <a:solidFill>
                      <a:srgbClr val="AD0000"/>
                    </a:solidFill>
                    <a:latin typeface="Courier"/>
                  </a:rPr>
                  <a:t>1</a:t>
                </a:r>
                <a:r>
                  <a:rPr>
                    <a:solidFill>
                      <a:srgbClr val="003B4F"/>
                    </a:solidFill>
                    <a:latin typeface="Courier"/>
                  </a:rPr>
                  <a:t>,</a:t>
                </a:r>
                <a:r>
                  <a:rPr>
                    <a:solidFill>
                      <a:srgbClr val="657422"/>
                    </a:solidFill>
                    <a:latin typeface="Courier"/>
                  </a:rPr>
                  <a:t>prob=</a:t>
                </a:r>
                <a:r>
                  <a:rPr>
                    <a:solidFill>
                      <a:srgbClr val="AD0000"/>
                    </a:solidFill>
                    <a:latin typeface="Courier"/>
                  </a:rPr>
                  <a:t>0.5</a:t>
                </a:r>
                <a:r>
                  <a:rPr>
                    <a:solidFill>
                      <a:srgbClr val="003B4F"/>
                    </a:solidFill>
                    <a:latin typeface="Courier"/>
                  </a:rPr>
                  <a:t>)</a:t>
                </a:r>
                <a:br/>
                <a:r>
                  <a:rPr>
                    <a:solidFill>
                      <a:srgbClr val="003B4F"/>
                    </a:solidFill>
                    <a:latin typeface="Courier"/>
                  </a:rPr>
                  <a:t>  t[i]&lt;-</a:t>
                </a:r>
                <a:r>
                  <a:rPr>
                    <a:solidFill>
                      <a:srgbClr val="4758AB"/>
                    </a:solidFill>
                    <a:latin typeface="Courier"/>
                  </a:rPr>
                  <a:t>sum</a:t>
                </a:r>
                <a:r>
                  <a:rPr>
                    <a:solidFill>
                      <a:srgbClr val="003B4F"/>
                    </a:solidFill>
                    <a:latin typeface="Courier"/>
                  </a:rPr>
                  <a:t>(y_ppc[</a:t>
                </a:r>
                <a:r>
                  <a:rPr>
                    <a:solidFill>
                      <a:srgbClr val="AD0000"/>
                    </a:solidFill>
                    <a:latin typeface="Courier"/>
                  </a:rPr>
                  <a:t>1</a:t>
                </a:r>
                <a:r>
                  <a:rPr>
                    <a:solidFill>
                      <a:srgbClr val="5E5E5E"/>
                    </a:solidFill>
                    <a:latin typeface="Courier"/>
                  </a:rPr>
                  <a:t>:</a:t>
                </a:r>
                <a:r>
                  <a:rPr>
                    <a:solidFill>
                      <a:srgbClr val="003B4F"/>
                    </a:solidFill>
                    <a:latin typeface="Courier"/>
                  </a:rPr>
                  <a:t>(</a:t>
                </a:r>
                <a:r>
                  <a:rPr>
                    <a:solidFill>
                      <a:srgbClr val="4758AB"/>
                    </a:solidFill>
                    <a:latin typeface="Courier"/>
                  </a:rPr>
                  <a:t>length</a:t>
                </a:r>
                <a:r>
                  <a:rPr>
                    <a:solidFill>
                      <a:srgbClr val="003B4F"/>
                    </a:solidFill>
                    <a:latin typeface="Courier"/>
                  </a:rPr>
                  <a:t>(y_ppc)</a:t>
                </a:r>
                <a:r>
                  <a:rPr>
                    <a:solidFill>
                      <a:srgbClr val="5E5E5E"/>
                    </a:solidFill>
                    <a:latin typeface="Courier"/>
                  </a:rPr>
                  <a:t>-</a:t>
                </a:r>
                <a:r>
                  <a:rPr>
                    <a:solidFill>
                      <a:srgbClr val="AD0000"/>
                    </a:solidFill>
                    <a:latin typeface="Courier"/>
                  </a:rPr>
                  <a:t>1</a:t>
                </a:r>
                <a:r>
                  <a:rPr>
                    <a:solidFill>
                      <a:srgbClr val="003B4F"/>
                    </a:solidFill>
                    <a:latin typeface="Courier"/>
                  </a:rPr>
                  <a:t>)]</a:t>
                </a:r>
                <a:r>
                  <a:rPr>
                    <a:solidFill>
                      <a:srgbClr val="5E5E5E"/>
                    </a:solidFill>
                    <a:latin typeface="Courier"/>
                  </a:rPr>
                  <a:t>!=</a:t>
                </a:r>
                <a:r>
                  <a:rPr>
                    <a:solidFill>
                      <a:srgbClr val="003B4F"/>
                    </a:solidFill>
                    <a:latin typeface="Courier"/>
                  </a:rPr>
                  <a:t>y_ppc[</a:t>
                </a:r>
                <a:r>
                  <a:rPr>
                    <a:solidFill>
                      <a:srgbClr val="AD0000"/>
                    </a:solidFill>
                    <a:latin typeface="Courier"/>
                  </a:rPr>
                  <a:t>2</a:t>
                </a:r>
                <a:r>
                  <a:rPr>
                    <a:solidFill>
                      <a:srgbClr val="5E5E5E"/>
                    </a:solidFill>
                    <a:latin typeface="Courier"/>
                  </a:rPr>
                  <a:t>:</a:t>
                </a:r>
                <a:r>
                  <a:rPr>
                    <a:solidFill>
                      <a:srgbClr val="4758AB"/>
                    </a:solidFill>
                    <a:latin typeface="Courier"/>
                  </a:rPr>
                  <a:t>length</a:t>
                </a:r>
                <a:r>
                  <a:rPr>
                    <a:solidFill>
                      <a:srgbClr val="003B4F"/>
                    </a:solidFill>
                    <a:latin typeface="Courier"/>
                  </a:rPr>
                  <a:t>(y_ppc)])</a:t>
                </a:r>
                <a:br/>
                <a:r>
                  <a:rPr>
                    <a:solidFill>
                      <a:srgbClr val="003B4F"/>
                    </a:solidFill>
                    <a:latin typeface="Courier"/>
                  </a:rPr>
                  <a:t>}</a:t>
                </a:r>
                <a:br/>
                <a:r>
                  <a:rPr>
                    <a:solidFill>
                      <a:srgbClr val="4758AB"/>
                    </a:solidFill>
                    <a:latin typeface="Courier"/>
                  </a:rPr>
                  <a:t>sum</a:t>
                </a:r>
                <a:r>
                  <a:rPr>
                    <a:solidFill>
                      <a:srgbClr val="003B4F"/>
                    </a:solidFill>
                    <a:latin typeface="Courier"/>
                  </a:rPr>
                  <a:t>(t</a:t>
                </a:r>
                <a:r>
                  <a:rPr>
                    <a:solidFill>
                      <a:srgbClr val="5E5E5E"/>
                    </a:solidFill>
                    <a:latin typeface="Courier"/>
                  </a:rPr>
                  <a:t>&lt;=</a:t>
                </a:r>
                <a:r>
                  <a:rPr>
                    <a:solidFill>
                      <a:srgbClr val="AD0000"/>
                    </a:solidFill>
                    <a:latin typeface="Courier"/>
                  </a:rPr>
                  <a:t>5</a:t>
                </a:r>
                <a:r>
                  <a:rPr>
                    <a:solidFill>
                      <a:srgbClr val="003B4F"/>
                    </a:solidFill>
                    <a:latin typeface="Courier"/>
                  </a:rPr>
                  <a:t>)</a:t>
                </a:r>
                <a:r>
                  <a:rPr>
                    <a:solidFill>
                      <a:srgbClr val="5E5E5E"/>
                    </a:solidFill>
                    <a:latin typeface="Courier"/>
                  </a:rPr>
                  <a:t>/</a:t>
                </a:r>
                <a:r>
                  <a:rPr>
                    <a:solidFill>
                      <a:srgbClr val="003B4F"/>
                    </a:solidFill>
                    <a:latin typeface="Courier"/>
                  </a:rPr>
                  <a:t>N</a:t>
                </a:r>
              </a:p>
              <a:p>
                <a:pPr lvl="0" indent="0">
                  <a:buNone/>
                </a:pPr>
                <a:r>
                  <a:rPr>
                    <a:latin typeface="Courier"/>
                  </a:rPr>
                  <a:t>[1] 0.00039</a:t>
                </a:r>
              </a:p>
              <a:p>
                <a:pPr marL="0" lvl="0" indent="0">
                  <a:buNone/>
                </a:pPr>
                <a:r>
                  <a:t>So we find that the empirical probability of observing 5 or fewer switches is 3.9^{-4}. In other words, according to our model and the data we have observed, it is very unlikely that we would have observed the data we observed!</a:t>
                </a:r>
              </a:p>
              <a:p>
                <a:pPr marL="0" lvl="0" indent="0">
                  <a:buNone/>
                </a:pPr>
                <a:r>
                  <a:t>This is evidence that our model is not correct and in this case it is due to a wrong assumption of independence.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439" r="-96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[end of STA623 Bayesian Data analysis Session 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MARKOV CHAIN MONTE CARLO (cont’d)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NIMBLE</a:t>
            </a:r>
            <a:r>
              <a:t> is an </a:t>
            </a:r>
            <a:r>
              <a:rPr>
                <a:latin typeface="Courier"/>
              </a:rPr>
              <a:t>R</a:t>
            </a:r>
            <a:r>
              <a:t> package to implement Bayesian models using MCMC for parameter estimation. </a:t>
            </a:r>
            <a:r>
              <a:rPr>
                <a:latin typeface="Courier"/>
              </a:rPr>
              <a:t>NIMBLE</a:t>
            </a:r>
            <a:r>
              <a:t> stands for </a:t>
            </a:r>
            <a:r>
              <a:rPr b="1"/>
              <a:t>N</a:t>
            </a:r>
            <a:r>
              <a:t>umerical </a:t>
            </a:r>
            <a:r>
              <a:rPr b="1"/>
              <a:t>I</a:t>
            </a:r>
            <a:r>
              <a:t>nference for statistical </a:t>
            </a:r>
            <a:r>
              <a:rPr b="1"/>
              <a:t>M</a:t>
            </a:r>
            <a:r>
              <a:t>odels for </a:t>
            </a:r>
            <a:r>
              <a:rPr b="1"/>
              <a:t>B</a:t>
            </a:r>
            <a:r>
              <a:t>ayesian and </a:t>
            </a:r>
            <a:r>
              <a:rPr b="1"/>
              <a:t>L</a:t>
            </a:r>
            <a:r>
              <a:t>ikelihood </a:t>
            </a:r>
            <a:r>
              <a:rPr b="1"/>
              <a:t>E</a:t>
            </a:r>
            <a:r>
              <a:t>stimation.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a:latin typeface="Courier"/>
              </a:rPr>
              <a:t>NIMBLE</a:t>
            </a:r>
            <a:r>
              <a:t> was developed by a team based at University of California, Berkeley and has now a maintainer team spanning several institutions. </a:t>
            </a:r>
            <a:r>
              <a:rPr>
                <a:latin typeface="Courier"/>
              </a:rPr>
              <a:t>NIMBLE</a:t>
            </a:r>
            <a:r>
              <a:t> is based on the </a:t>
            </a:r>
            <a:r>
              <a:rPr b="1"/>
              <a:t>Bayesian inference using Gibbs sampling (BUGS)</a:t>
            </a:r>
            <a:r>
              <a:t> Bayesian computation environment developed by the MRC Biostatistics Unit at Cambridge University and uses largely the same syntax.</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rPr>
                    <a:latin typeface="Courier"/>
                  </a:rPr>
                  <a:t>NIMBLE</a:t>
                </a:r>
                <a:r>
                  <a:t> provides, however, more functionality than </a:t>
                </a:r>
                <a:r>
                  <a:rPr>
                    <a:latin typeface="Courier"/>
                  </a:rPr>
                  <a:t>BUGS</a:t>
                </a:r>
                <a:r>
                  <a:t>, in particular providing access to more modern MCMC samplers, such as Hamiltonian Monte Carlo (often through additional R packages such as </a:t>
                </a:r>
                <a:r>
                  <a:rPr>
                    <a:latin typeface="Courier"/>
                  </a:rPr>
                  <a:t>nimbleHMC</a:t>
                </a:r>
                <a:r>
                  <a:t>). </a:t>
                </a:r>
                <a:r>
                  <a:rPr>
                    <a:latin typeface="Courier"/>
                  </a:rPr>
                  <a:t>NIMBLE</a:t>
                </a:r>
                <a:r>
                  <a:t> also aims to make it easy for users to extend the functionality of BUGS themselves, by adding their own samplers, distributions, …</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a:latin typeface="Courier"/>
                  </a:rPr>
                  <a:t>NIMBLE</a:t>
                </a:r>
                <a:r>
                  <a:t> provides the MCMC framework, but other packages are useful for processing the output from </a:t>
                </a:r>
                <a:r>
                  <a:rPr>
                    <a:latin typeface="Courier"/>
                  </a:rPr>
                  <a:t>NIMBLE</a:t>
                </a:r>
                <a:r>
                  <a:t>. Chief among these are the </a:t>
                </a:r>
                <a:r>
                  <a:rPr>
                    <a:latin typeface="Courier"/>
                  </a:rPr>
                  <a:t>coda</a:t>
                </a:r>
                <a:r>
                  <a:t> and </a:t>
                </a:r>
                <a:r>
                  <a:rPr>
                    <a:latin typeface="Courier"/>
                  </a:rPr>
                  <a:t>MCMCvis</a:t>
                </a:r>
                <a:r>
                  <a:t> packages.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a:latin typeface="Courier"/>
                  </a:rPr>
                  <a:t>NIMBLE</a:t>
                </a:r>
                <a:r>
                  <a:t> is installed and loaded just like any other </a:t>
                </a:r>
                <a:r>
                  <a:rPr>
                    <a:latin typeface="Courier"/>
                  </a:rPr>
                  <a:t>R</a:t>
                </a:r>
                <a:r>
                  <a:t> package: </a:t>
                </a:r>
                <a:r>
                  <a:rPr>
                    <a:latin typeface="Courier"/>
                  </a:rPr>
                  <a:t>install.packages("nimble")</a:t>
                </a:r>
                <a:r>
                  <a:t> and </a:t>
                </a:r>
                <a:r>
                  <a:rPr>
                    <a:latin typeface="Courier"/>
                  </a:rPr>
                  <a:t>library(nimble)</a:t>
                </a:r>
                <a:r>
                  <a:t> - no separate downloads and installations required.</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b="-81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 - alternatives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note that there are other packages that allow you to implement Bayesian models in R. All of these require you to install the MCMC sampler as a software library separate from </a:t>
            </a:r>
            <a:r>
              <a:rPr>
                <a:latin typeface="Courier"/>
              </a:rPr>
              <a:t>R</a:t>
            </a:r>
            <a:r>
              <a:t>, then install </a:t>
            </a:r>
            <a:r>
              <a:rPr>
                <a:latin typeface="Courier"/>
              </a:rPr>
              <a:t>R</a:t>
            </a:r>
            <a:r>
              <a:t> packages to interface with the sampler. All of these have the advantage that they are not dependent on </a:t>
            </a:r>
            <a:r>
              <a:rPr>
                <a:latin typeface="Courier"/>
              </a:rPr>
              <a:t>R</a:t>
            </a:r>
            <a:r>
              <a:t>, whereas </a:t>
            </a:r>
            <a:r>
              <a:rPr>
                <a:latin typeface="Courier"/>
              </a:rPr>
              <a:t>NIMBLE</a:t>
            </a:r>
            <a:r>
              <a:t>, at least currently, is specific to </a:t>
            </a:r>
            <a:r>
              <a:rPr>
                <a:latin typeface="Courier"/>
              </a:rPr>
              <a:t>R</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Given </a:t>
            </a:r>
            <a:r>
              <a:rPr>
                <a:latin typeface="Courier"/>
              </a:rPr>
              <a:t>R</a:t>
            </a:r>
            <a:r>
              <a:t>’s near universal adoption in the statistical research world, this is however not much of a concern.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MCMC: NIMBLE - alternatives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a:r>
              <a:rPr>
                <a:latin typeface="Courier"/>
              </a:rPr>
              <a:t>OpenBUGS</a:t>
            </a:r>
            <a:r>
              <a:t>, interfaced in R using the package </a:t>
            </a:r>
            <a:r>
              <a:rPr>
                <a:latin typeface="Courier"/>
              </a:rPr>
              <a:t>R2OpenBUGS</a:t>
            </a:r>
            <a:r>
              <a:t>; this is an implementation of </a:t>
            </a:r>
            <a:r>
              <a:rPr>
                <a:latin typeface="Courier"/>
              </a:rPr>
              <a:t>BUGS</a:t>
            </a:r>
            <a:r>
              <a:t>.</a:t>
            </a:r>
          </a:p>
          <a:p>
            <a:pPr lvl="0"/>
            <a:r>
              <a:rPr>
                <a:latin typeface="Courier"/>
              </a:rPr>
              <a:t>JAGS</a:t>
            </a:r>
            <a:r>
              <a:t>, interfaced in R using the package </a:t>
            </a:r>
            <a:r>
              <a:rPr>
                <a:latin typeface="Courier"/>
              </a:rPr>
              <a:t>rjags</a:t>
            </a:r>
            <a:r>
              <a:t>; this is similar to </a:t>
            </a:r>
            <a:r>
              <a:rPr>
                <a:latin typeface="Courier"/>
              </a:rPr>
              <a:t>BUGS</a:t>
            </a:r>
            <a:r>
              <a:t> but tries to figure out the best sampler (e.g. Gibbs, Metropolis-Hastings, Slicer, …) and its parameters for you. </a:t>
            </a:r>
            <a:r>
              <a:rPr>
                <a:latin typeface="Courier"/>
              </a:rPr>
              <a:t>JAGS</a:t>
            </a:r>
            <a:r>
              <a:t> is great, but is maintained by only one and now retired researcher – updates are only very occasional and there is a risk that this MCMC package will not be supported in the future. This course used to be taught using </a:t>
            </a:r>
            <a:r>
              <a:rPr>
                <a:latin typeface="Courier"/>
              </a:rPr>
              <a:t>JAGS</a:t>
            </a:r>
            <a:r>
              <a:t> in the past.</a:t>
            </a:r>
          </a:p>
          <a:p>
            <a:pPr lvl="0"/>
            <a:r>
              <a:rPr>
                <a:latin typeface="Courier"/>
              </a:rPr>
              <a:t>Stan</a:t>
            </a:r>
            <a:r>
              <a:t>, interfaced in R using the package </a:t>
            </a:r>
            <a:r>
              <a:rPr>
                <a:latin typeface="Courier"/>
              </a:rPr>
              <a:t>RStan</a:t>
            </a:r>
            <a:r>
              <a:t>; the main advantage of Stan used to be that it was the only way to run Hamiltonian Monte Carlo. With the advent of </a:t>
            </a:r>
            <a:r>
              <a:rPr>
                <a:latin typeface="Courier"/>
              </a:rPr>
              <a:t>NIMBLE</a:t>
            </a:r>
            <a:r>
              <a:t>, this has now changed. Specifying models in </a:t>
            </a:r>
            <a:r>
              <a:rPr>
                <a:latin typeface="Courier"/>
              </a:rPr>
              <a:t>Stan</a:t>
            </a:r>
            <a:r>
              <a:t> is somewhat less intuitive than in </a:t>
            </a:r>
            <a:r>
              <a:rPr>
                <a:latin typeface="Courier"/>
              </a:rPr>
              <a:t>BUGS</a:t>
            </a:r>
            <a:r>
              <a:t>-based libraries. Note that there are some packages, e.g. </a:t>
            </a:r>
            <a:r>
              <a:rPr>
                <a:latin typeface="Courier"/>
              </a:rPr>
              <a:t>brms</a:t>
            </a:r>
            <a:r>
              <a:t>, that use </a:t>
            </a:r>
            <a:r>
              <a:rPr>
                <a:latin typeface="Courier"/>
              </a:rPr>
              <a:t>Stan</a:t>
            </a:r>
            <a:r>
              <a:t> under the hood - you specify the model you want to fit in a more traditional fashion and the package writes and run the </a:t>
            </a:r>
            <a:r>
              <a:rPr>
                <a:latin typeface="Courier"/>
              </a:rPr>
              <a:t>Stan</a:t>
            </a:r>
            <a:r>
              <a:t> model for you.</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4487</Words>
  <Application>Microsoft Macintosh PowerPoint</Application>
  <PresentationFormat>Widescreen</PresentationFormat>
  <Paragraphs>287</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Courier</vt:lpstr>
      <vt:lpstr>Office Theme</vt:lpstr>
      <vt:lpstr>STA623 Bayesian Data Analysis</vt:lpstr>
      <vt:lpstr>Preliminaries</vt:lpstr>
      <vt:lpstr>Preliminaries</vt:lpstr>
      <vt:lpstr>Notation</vt:lpstr>
      <vt:lpstr>PowerPoint Presentation</vt:lpstr>
      <vt:lpstr>MCMC: NIMBLE</vt:lpstr>
      <vt:lpstr>MCMC: NIMBLE</vt:lpstr>
      <vt:lpstr>MCMC: NIMBLE - alternatives</vt:lpstr>
      <vt:lpstr>MCMC: NIMBLE - alternatives</vt:lpstr>
      <vt:lpstr>MCMC: NIMBLE - resources</vt:lpstr>
      <vt:lpstr>MCMC: NIMBLE code</vt:lpstr>
      <vt:lpstr>MCMC: NIMBLE</vt:lpstr>
      <vt:lpstr>MCMC: NIMBLE</vt:lpstr>
      <vt:lpstr>MCMC: NIMBLE</vt:lpstr>
      <vt:lpstr>MCMC: NIMBLE</vt:lpstr>
      <vt:lpstr>MCMC: NIMBLE</vt:lpstr>
      <vt:lpstr>MCMC: NIMBLE</vt:lpstr>
      <vt:lpstr>MCMC: diagnostics</vt:lpstr>
      <vt:lpstr>PowerPoint Presentation</vt:lpstr>
      <vt:lpstr>MCMC: diagnostics</vt:lpstr>
      <vt:lpstr>MCMC: burn-in</vt:lpstr>
      <vt:lpstr>MCMC: mixing</vt:lpstr>
      <vt:lpstr>MCMC: auto-correlations / thinning</vt:lpstr>
      <vt:lpstr>MCMC: Diagnostics</vt:lpstr>
      <vt:lpstr>MCMC: Diagnostics</vt:lpstr>
      <vt:lpstr>MCMC: Alternatives to NIMBLE and alternatives to MCMC</vt:lpstr>
      <vt:lpstr>PowerPoint Presentation</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Example: Bayesian linear regression model</vt:lpstr>
      <vt:lpstr>Posterior predictive checks</vt:lpstr>
      <vt:lpstr>Posterior predictive checks</vt:lpstr>
      <vt:lpstr>Posterior predictive checks - example 1</vt:lpstr>
      <vt:lpstr>Posterior predictive checks - example 1</vt:lpstr>
      <vt:lpstr>Posterior predictive checks - example 1</vt:lpstr>
      <vt:lpstr>Posterior predictive checks - example 1</vt:lpstr>
      <vt:lpstr>Posterior predictive checks - example 2</vt:lpstr>
      <vt:lpstr>Posterior predictive checks - example 2</vt:lpstr>
      <vt:lpstr>Posterior predictive checks - example 2</vt:lpstr>
      <vt:lpstr>Posterior predictive checks - example 2</vt:lpstr>
      <vt:lpstr>Posterior predictive checks - example 2</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10</TotalTime>
  <Words>2</Words>
  <Application>Microsoft Office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STA623 Bayesian Data Analysis</dc:title>
  <dc:creator>Marc Henrion</dc:creator>
  <cp:keywords/>
  <cp:lastModifiedBy>Marc Henrion</cp:lastModifiedBy>
  <cp:revision>3</cp:revision>
  <dcterms:created xsi:type="dcterms:W3CDTF">2025-09-24T18:03:23Z</dcterms:created>
  <dcterms:modified xsi:type="dcterms:W3CDTF">2025-09-25T19:15:48Z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2025-09-26</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Session 5: Markov Chain Monte Carlo (cont’d)</vt:lpwstr>
  </property>
  <property fmtid="{D5CDD505-2E9C-101B-9397-08002B2CF9AE}" pid="12" name="toc-title">
    <vt:lpwstr>Table of contents</vt:lpwstr>
  </property>
</Properties>
</file>